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1" r:id="rId2"/>
    <p:sldMasterId id="2147483793" r:id="rId3"/>
    <p:sldMasterId id="2147483805" r:id="rId4"/>
    <p:sldMasterId id="2147483817" r:id="rId5"/>
    <p:sldMasterId id="2147483824" r:id="rId6"/>
    <p:sldMasterId id="2147483828" r:id="rId7"/>
  </p:sldMasterIdLst>
  <p:notesMasterIdLst>
    <p:notesMasterId r:id="rId28"/>
  </p:notesMasterIdLst>
  <p:handoutMasterIdLst>
    <p:handoutMasterId r:id="rId29"/>
  </p:handoutMasterIdLst>
  <p:sldIdLst>
    <p:sldId id="256" r:id="rId8"/>
    <p:sldId id="295" r:id="rId9"/>
    <p:sldId id="313" r:id="rId10"/>
    <p:sldId id="271" r:id="rId11"/>
    <p:sldId id="308" r:id="rId12"/>
    <p:sldId id="318" r:id="rId13"/>
    <p:sldId id="274" r:id="rId14"/>
    <p:sldId id="314" r:id="rId15"/>
    <p:sldId id="319" r:id="rId16"/>
    <p:sldId id="315" r:id="rId17"/>
    <p:sldId id="321" r:id="rId18"/>
    <p:sldId id="320" r:id="rId19"/>
    <p:sldId id="301" r:id="rId20"/>
    <p:sldId id="306" r:id="rId21"/>
    <p:sldId id="307" r:id="rId22"/>
    <p:sldId id="309" r:id="rId23"/>
    <p:sldId id="310" r:id="rId24"/>
    <p:sldId id="317" r:id="rId25"/>
    <p:sldId id="311" r:id="rId26"/>
    <p:sldId id="281"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6" autoAdjust="0"/>
    <p:restoredTop sz="85455" autoAdjust="0"/>
  </p:normalViewPr>
  <p:slideViewPr>
    <p:cSldViewPr>
      <p:cViewPr varScale="1">
        <p:scale>
          <a:sx n="70" d="100"/>
          <a:sy n="70" d="100"/>
        </p:scale>
        <p:origin x="1152" y="19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2.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6/17/17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6/17/17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86798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in the final version</a:t>
            </a:r>
            <a:r>
              <a:rPr lang="en-US" baseline="0" dirty="0"/>
              <a:t>, the security description is given as “at least the equivalent effort as breaking AES and approved hash function”.  Each submission may provide parameters for one or more security levels.  This is the way we will handle uncertainties. We are aware that computational resource should be measured using a variety of metrics. We like to know any assessment about a submitted algorithm with regard to these factors. </a:t>
            </a:r>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43022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security is just one of the challenges. We need to handle</a:t>
            </a:r>
            <a:r>
              <a:rPr lang="en-US" baseline="0" dirty="0"/>
              <a:t> many situations which are new to us. Here are just a few examples. The first is decryption failure. Some encryption algorithms, even you choose everything right, can have failed decryption. It may require a higher level protocol to handle how many decryption failures are allowed before halt. Some hash based signature needs to manage state. Each private key can only use once. The chosen </a:t>
            </a:r>
            <a:r>
              <a:rPr lang="en-US" baseline="0" dirty="0" err="1"/>
              <a:t>ciphertext</a:t>
            </a:r>
            <a:r>
              <a:rPr lang="en-US" baseline="0" dirty="0"/>
              <a:t> model does not apply to one-time key for key establishment. As we work hard on Random number generator for uniformly at random key generation, for some of the post-quantum schemes, we will be Gaussian simulation to generate one time random value.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10283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already talked about the performance. Today, even we know how to implement the cryptography schemes efficiently and securely, we have to consider constraint environment and constrained in many different ways. This is the reason that for each primitive, very likely, we need to standardize more than one algorithms.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88613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drop-in replacement is on the top of our wish list (probably on the top of every one the wish list. Let’s look at some reality facts. For key establishment, we like something like DH. For</a:t>
            </a:r>
            <a:r>
              <a:rPr lang="en-US" baseline="0" dirty="0"/>
              <a:t> example, Alice and Bob would do the same operations. But for some schemes, Alice and Bob’s operations are not exactly the same. We may consider to use one-time public key to exchange secret values. For signatures we hope to find something similar as RSA and ECDSA. However, some signature may have larger signature size or state management.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299215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a:t>
            </a:r>
            <a:r>
              <a:rPr lang="en-US" baseline="0" dirty="0"/>
              <a:t> PQC standardization effort from very beginning is not a stand alone effort. We have active interactives with other standards orgs and experts groups. We will continue with the collaboration.  We like to mention </a:t>
            </a:r>
            <a:r>
              <a:rPr lang="en-US" baseline="0" dirty="0" err="1"/>
              <a:t>stateful</a:t>
            </a:r>
            <a:r>
              <a:rPr lang="en-US" baseline="0" dirty="0"/>
              <a:t> hash based signatures.  Some versions are “working in progress” in IETF. NIST plans to work with IETF to adopt </a:t>
            </a:r>
            <a:r>
              <a:rPr lang="en-US" baseline="0" dirty="0" err="1"/>
              <a:t>stateful</a:t>
            </a:r>
            <a:r>
              <a:rPr lang="en-US" baseline="0" dirty="0"/>
              <a:t> hash based signatures without waiting for 3-5 years. Therefore </a:t>
            </a:r>
            <a:r>
              <a:rPr lang="en-US" baseline="0" dirty="0" err="1"/>
              <a:t>stateful</a:t>
            </a:r>
            <a:r>
              <a:rPr lang="en-US" baseline="0" dirty="0"/>
              <a:t> hash based signature is not in the scope of submissions but is in the scope for NIST standards. The reason for the decision is that we will standardize what is in use to support existing applications.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224600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presentation for the</a:t>
            </a:r>
            <a:r>
              <a:rPr lang="en-US" baseline="0" dirty="0"/>
              <a:t> first step of the long journey. It is the time for questions and comments. For more detailed information, check our website. Please notice that differently from SHA-3 competition, the announcement is in a Federal Registration Notice, the requirements and other criteria are separately published. Most importantly, we have FAQ for specific questions to shared our current decision and understanding. Thank you for your attention.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13357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Security of most public key cryptography is based on certain hard problems, e.g. RSA – integer factorization, DH – discrete log. Hard – exponent complexity.</a:t>
            </a:r>
          </a:p>
          <a:p>
            <a:endParaRPr lang="en-US" baseline="0" dirty="0"/>
          </a:p>
          <a:p>
            <a:r>
              <a:rPr lang="en-US" dirty="0"/>
              <a:t>We don't need to put it on the slide, but it probably is good to mention the impact on symmetric key cryptography (like AES).</a:t>
            </a:r>
          </a:p>
          <a:p>
            <a:endParaRPr lang="en-US" dirty="0"/>
          </a:p>
          <a:p>
            <a:r>
              <a:rPr lang="en-US" dirty="0"/>
              <a:t>Here we probably</a:t>
            </a:r>
            <a:r>
              <a:rPr lang="en-US" baseline="0" dirty="0"/>
              <a:t> should say the difference between the Shor algorithm and Grover algorithm</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119714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project starts in 2011 – 2012 timeframe with an NRC post doc announcement.  2015 we made substantial move. 2016 we made an important decision (NISTIR 8105, announce the preliminary plan, draft call for proposals, etc. )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3348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argument is</a:t>
            </a:r>
            <a:r>
              <a:rPr lang="en-US" baseline="0" dirty="0"/>
              <a:t> on when Quantum computers will be available. For that, we like to refer professor Michele </a:t>
            </a:r>
            <a:r>
              <a:rPr lang="en-US" baseline="0" dirty="0" err="1"/>
              <a:t>Mosca</a:t>
            </a:r>
            <a:r>
              <a:rPr lang="en-US" baseline="0" dirty="0"/>
              <a:t>, U. of Waterloo.</a:t>
            </a:r>
          </a:p>
          <a:p>
            <a:endParaRPr lang="en-US" baseline="0" dirty="0"/>
          </a:p>
          <a:p>
            <a:r>
              <a:rPr lang="en-US" baseline="0" dirty="0"/>
              <a:t>We are talking about 15 years from now. Besides this factor, we will look at the time to D&amp;D PQC standards, which denoted by y and the time for backward secrecy.  We work hard towards </a:t>
            </a:r>
            <a:r>
              <a:rPr lang="en-US" baseline="0" dirty="0" err="1"/>
              <a:t>y+x</a:t>
            </a:r>
            <a:r>
              <a:rPr lang="en-US" baseline="0" dirty="0"/>
              <a:t> &lt; = z.  That is, when Q computer is available to break the system, we have already plugged in quantum resistant for at least x years</a:t>
            </a:r>
          </a:p>
          <a:p>
            <a:endParaRPr lang="en-US" baseline="0" dirty="0"/>
          </a:p>
          <a:p>
            <a:r>
              <a:rPr lang="en-US" dirty="0"/>
              <a:t>a one-in-seven chance that some fundamental public-key crypto will be broken by quantum by 2026, and a one-in-two chance of the same by 2031</a:t>
            </a:r>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70736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5-7 years</a:t>
            </a:r>
            <a:r>
              <a:rPr lang="en-US" baseline="0" dirty="0"/>
              <a:t> project from today. The submission deadline is Nov. 30</a:t>
            </a:r>
            <a:r>
              <a:rPr lang="en-US" baseline="30000" dirty="0"/>
              <a:t>th</a:t>
            </a:r>
            <a:r>
              <a:rPr lang="en-US" baseline="0" dirty="0"/>
              <a:t> of this year. Next spring, we will hold a workshop located with </a:t>
            </a:r>
            <a:r>
              <a:rPr lang="en-US" baseline="0" dirty="0" err="1"/>
              <a:t>PQCrypto</a:t>
            </a:r>
            <a:r>
              <a:rPr lang="en-US" baseline="0" dirty="0"/>
              <a:t> 2018 for the submitters to present. </a:t>
            </a:r>
          </a:p>
          <a:p>
            <a:endParaRPr lang="en-US" baseline="0" dirty="0"/>
          </a:p>
          <a:p>
            <a:r>
              <a:rPr lang="en-US" baseline="0" dirty="0"/>
              <a:t>We plan to have 3-5 years for analysis. We will have additional workshops and reports. For each selection, we will explain rationale.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83188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answer people’s question on whether we will make hash based signature as a part of FIPS 186.</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64773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 high level, these are essential criteria. As in the existing crypto standards, security is the first and the most important criteria. Differently from the existing standards, we require both classical security and quantum security.  We want the algorithms efficient on classical computers. Besides security and performance, we have a wish list. We hope to use them in the same way as we use the today’s cryptosystem, that is, we wish to have drop-in replacement, we like to have </a:t>
            </a:r>
            <a:r>
              <a:rPr lang="en-US" baseline="0" dirty="0" err="1"/>
              <a:t>pfs</a:t>
            </a:r>
            <a:r>
              <a:rPr lang="en-US" baseline="0" dirty="0"/>
              <a:t> as ephemeral DH, we hope the scheme is secure to against side-channel attacks, we want them simple and flexible to fit into different platforms. The cryptography users are often know little about cryptography, misuse resistance is an important property to guarantee a general adoption and not introduce the security flaws. We can have a long list. These are just some on the top of the list. </a:t>
            </a:r>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4228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highlight some complexities for</a:t>
            </a:r>
            <a:r>
              <a:rPr lang="en-US" baseline="0" dirty="0"/>
              <a:t> PQC standardization. First, large scope, three crypto primitives, not like AES and SHA-3 competition. Second we need to consider both classical security and quantum security. I will further discuss quantum security late on in this presentations. Now we have established security models to prove the security, we also have many applications where the practical attacks can happen regardless the proof results. For each of the primitive, we have multiple tradeoff factors.  For example, for hash based signature, </a:t>
            </a:r>
            <a:r>
              <a:rPr lang="en-US" baseline="0" dirty="0" err="1"/>
              <a:t>stateful</a:t>
            </a:r>
            <a:r>
              <a:rPr lang="en-US" baseline="0" dirty="0"/>
              <a:t> signature is shorter and stateless signature is larger.  PQC is different from the first generation of PKC. At that time, we were trying to plug in and trying to make it work. Now we reply on those, replace them with new one will certainly not an easy task.  We will talk challenges in a separate page. People ask us whether this is a competition, we have bene reluctant to call it a competition. Yes and No. Yes- Open and trans, public proposal and public analysis, NIST will make selection based on the synopsis. No – Not one algorithm, three primitives each may have more than one, no straight forward comparison, selection will be made in multiple rounds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90286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a:t>
            </a:r>
            <a:r>
              <a:rPr lang="en-US" baseline="0" dirty="0"/>
              <a:t> talked before, today, we have security models and security proofs. These security notions are introduced to judge whether an attack is an attack.  For signature, existentially unforgeable, the attacker is allowed to submit up to 2^64 message inquiries for signatures. For encryption, semantically secure, the attacker is allowed to choose up to 2^64 </a:t>
            </a:r>
            <a:r>
              <a:rPr lang="en-US" baseline="0" dirty="0" err="1"/>
              <a:t>ciphertext</a:t>
            </a:r>
            <a:r>
              <a:rPr lang="en-US" baseline="0" dirty="0"/>
              <a:t> inquiries</a:t>
            </a:r>
            <a:endParaRPr lang="en-US" dirty="0"/>
          </a:p>
          <a:p>
            <a:endParaRPr lang="en-US" dirty="0"/>
          </a:p>
          <a:p>
            <a:r>
              <a:rPr lang="en-US" dirty="0"/>
              <a:t>Note – key exchange security model not clear</a:t>
            </a:r>
          </a:p>
          <a:p>
            <a:r>
              <a:rPr lang="en-US" dirty="0"/>
              <a:t>Will</a:t>
            </a:r>
            <a:r>
              <a:rPr lang="en-US" baseline="0" dirty="0"/>
              <a:t> audience understand these security notions? – I’m guessing probably not, so don’t spend lots of time on this page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59776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1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09034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F33987-6305-4E2A-BF18-EF013ECE927B}"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1143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45245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40179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4244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59336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6/17/17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31361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6/17/17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523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01994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07327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7655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092156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54461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10773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62259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677794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88156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95436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6/17/17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9685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6/17/17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79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60577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9280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893693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704572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582798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257975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721" y="6339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441" y="1219200"/>
            <a:ext cx="10969943"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294" y="846384"/>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493038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441" y="1219200"/>
            <a:ext cx="5383398"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5986" y="1219200"/>
            <a:ext cx="5383398"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294" y="825392"/>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12" name="Title 1"/>
          <p:cNvSpPr>
            <a:spLocks noGrp="1"/>
          </p:cNvSpPr>
          <p:nvPr>
            <p:ph type="title" hasCustomPrompt="1"/>
          </p:nvPr>
        </p:nvSpPr>
        <p:spPr>
          <a:xfrm>
            <a:off x="304721" y="42400"/>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165697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294" y="793904"/>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7" name="Title 1"/>
          <p:cNvSpPr>
            <a:spLocks noGrp="1"/>
          </p:cNvSpPr>
          <p:nvPr>
            <p:ph type="title" hasCustomPrompt="1"/>
          </p:nvPr>
        </p:nvSpPr>
        <p:spPr>
          <a:xfrm>
            <a:off x="304721" y="1091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383414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22882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095" y="5072062"/>
            <a:ext cx="7313295"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095" y="612775"/>
            <a:ext cx="7313295"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p:nvPr>
        </p:nvSpPr>
        <p:spPr>
          <a:xfrm>
            <a:off x="2389095" y="5748338"/>
            <a:ext cx="7313295"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743339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64434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33987-6305-4E2A-BF18-EF013ECE927B}" type="datetimeFigureOut">
              <a:rPr lang="en-US" smtClean="0"/>
              <a:t>6/17/17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704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309" y="1600200"/>
            <a:ext cx="9852634"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137702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420059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721" y="6339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441" y="1219200"/>
            <a:ext cx="10969943"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562815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1295401"/>
            <a:ext cx="10967827"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441" y="3307976"/>
            <a:ext cx="10967827"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
        <p:nvSpPr>
          <p:cNvPr id="8" name="TextBox 7"/>
          <p:cNvSpPr txBox="1"/>
          <p:nvPr/>
        </p:nvSpPr>
        <p:spPr>
          <a:xfrm>
            <a:off x="1105421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29128231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001995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236695"/>
            <a:ext cx="8532178"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4617" y="3609696"/>
            <a:ext cx="6907002"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a:xfrm>
            <a:off x="9649486" y="6356351"/>
            <a:ext cx="1927782"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E3F86E-D65A-4C18-95FE-B0DFC58C4182}" type="slidenum">
              <a:rPr lang="en-US" smtClean="0"/>
              <a:t>‹#›</a:t>
            </a:fld>
            <a:endParaRPr lang="en-US" dirty="0"/>
          </a:p>
        </p:txBody>
      </p:sp>
      <p:sp>
        <p:nvSpPr>
          <p:cNvPr id="8" name="TextBox 7"/>
          <p:cNvSpPr txBox="1"/>
          <p:nvPr/>
        </p:nvSpPr>
        <p:spPr>
          <a:xfrm>
            <a:off x="1105421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105335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295" y="2784475"/>
            <a:ext cx="5021796"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8061" y="2784475"/>
            <a:ext cx="5021796"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735983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295" y="2232211"/>
            <a:ext cx="5021796"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87295" y="3160060"/>
            <a:ext cx="5021796"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3829" y="2232211"/>
            <a:ext cx="5021796"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3829" y="3160060"/>
            <a:ext cx="5021796"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9E7C42B-70CB-4C1F-A082-16F3B28DE468}" type="datetimeFigureOut">
              <a:rPr lang="en-US" smtClean="0"/>
              <a:t>6/17/17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819632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5735" y="2784475"/>
            <a:ext cx="1020602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1015735" y="4497070"/>
            <a:ext cx="1020602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862384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79734"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79734" y="4497070"/>
            <a:ext cx="5021796"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295" y="2784475"/>
            <a:ext cx="5021796"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25066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F33987-6305-4E2A-BF18-EF013ECE927B}" type="datetimeFigureOut">
              <a:rPr lang="en-US" smtClean="0"/>
              <a:t>6/17/17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2562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79734"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79734" y="4497070"/>
            <a:ext cx="5021796"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110"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110" y="4497070"/>
            <a:ext cx="5021796"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90280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9E7C42B-70CB-4C1F-A082-16F3B28DE468}" type="datetimeFigureOut">
              <a:rPr lang="en-US" smtClean="0"/>
              <a:t>6/17/17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837768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454929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0" y="381001"/>
            <a:ext cx="4678359"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3854" y="273051"/>
            <a:ext cx="487553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440" y="2649071"/>
            <a:ext cx="4678359"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86174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3480" y="381001"/>
            <a:ext cx="4845904"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3480" y="2649071"/>
            <a:ext cx="4845904"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304721" y="1143000"/>
            <a:ext cx="5688118"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4131149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3480" y="381001"/>
            <a:ext cx="4845904"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3480" y="2649071"/>
            <a:ext cx="4845904"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1320456" y="2590800"/>
            <a:ext cx="4672383"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3305373" y="1260475"/>
            <a:ext cx="1671731"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359740" y="762000"/>
            <a:ext cx="2789040"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extLst>
      <p:ext uri="{BB962C8B-B14F-4D97-AF65-F5344CB8AC3E}">
        <p14:creationId xmlns:p14="http://schemas.microsoft.com/office/powerpoint/2010/main" val="2508790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442" y="2568389"/>
            <a:ext cx="10967827"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289048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6339" y="274639"/>
            <a:ext cx="2031471"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441" y="416859"/>
            <a:ext cx="8024310" cy="561564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34741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6/17/17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0931591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6/17/17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039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6/17/17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82883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6/17/17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8013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6/17/17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1857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theme" Target="../theme/theme5.xml"/><Relationship Id="rId5" Type="http://schemas.openxmlformats.org/officeDocument/2006/relationships/image" Target="../media/image1.jpe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theme" Target="../theme/theme6.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DF33987-6305-4E2A-BF18-EF013ECE927B}" type="datetimeFigureOut">
              <a:rPr lang="en-US" smtClean="0"/>
              <a:pPr/>
              <a:t>6/17/17</a:t>
            </a:fld>
            <a:endParaRPr lang="en-US"/>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85521933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6/17/17</a:t>
            </a:fld>
            <a:endParaRPr lang="en-US" dirty="0"/>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832675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6/17/17</a:t>
            </a:fld>
            <a:endParaRPr lang="en-US" dirty="0"/>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414239379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7C42B-70CB-4C1F-A082-16F3B28DE468}" type="datetimeFigureOut">
              <a:rPr lang="en-US" smtClean="0"/>
              <a:t>6/17/17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28482284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0" y="0"/>
            <a:ext cx="12188825" cy="6858000"/>
          </a:xfrm>
          <a:prstGeom prst="rect">
            <a:avLst/>
          </a:prstGeom>
        </p:spPr>
      </p:pic>
    </p:spTree>
    <p:extLst>
      <p:ext uri="{BB962C8B-B14F-4D97-AF65-F5344CB8AC3E}">
        <p14:creationId xmlns:p14="http://schemas.microsoft.com/office/powerpoint/2010/main" val="372066228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45141"/>
            <a:ext cx="10969943"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110" y="2770095"/>
            <a:ext cx="10214491" cy="32671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9E7C42B-70CB-4C1F-A082-16F3B28DE468}" type="datetimeFigureOut">
              <a:rPr lang="en-US" smtClean="0"/>
              <a:t>6/17/17</a:t>
            </a:fld>
            <a:endParaRPr lang="en-US" dirty="0"/>
          </a:p>
        </p:txBody>
      </p:sp>
      <p:sp>
        <p:nvSpPr>
          <p:cNvPr id="5" name="Footer Placeholder 4"/>
          <p:cNvSpPr>
            <a:spLocks noGrp="1"/>
          </p:cNvSpPr>
          <p:nvPr>
            <p:ph type="ftr" sz="quarter" idx="3"/>
          </p:nvPr>
        </p:nvSpPr>
        <p:spPr>
          <a:xfrm>
            <a:off x="7717474" y="6356351"/>
            <a:ext cx="3859795"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738905" y="6356351"/>
            <a:ext cx="711015"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3090196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www.nist.gov/pqcrypto" TargetMode="External"/><Relationship Id="rId4" Type="http://schemas.openxmlformats.org/officeDocument/2006/relationships/image" Target="../media/image11.jpeg"/><Relationship Id="rId1" Type="http://schemas.openxmlformats.org/officeDocument/2006/relationships/slideLayout" Target="../slideLayouts/slideLayout4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609600"/>
            <a:ext cx="9220200" cy="3048001"/>
          </a:xfrm>
        </p:spPr>
        <p:txBody>
          <a:bodyPr>
            <a:normAutofit/>
          </a:bodyPr>
          <a:lstStyle/>
          <a:p>
            <a:r>
              <a:rPr lang="en-US" sz="4000" dirty="0"/>
              <a:t>NIST Post-Quantum Cryptography Standardization Plan</a:t>
            </a:r>
            <a:endParaRPr lang="en-US" sz="4000" cap="none" dirty="0"/>
          </a:p>
        </p:txBody>
      </p:sp>
      <p:sp>
        <p:nvSpPr>
          <p:cNvPr id="3" name="Subtitle 2"/>
          <p:cNvSpPr>
            <a:spLocks noGrp="1"/>
          </p:cNvSpPr>
          <p:nvPr>
            <p:ph type="subTitle" idx="1"/>
          </p:nvPr>
        </p:nvSpPr>
        <p:spPr>
          <a:xfrm>
            <a:off x="1293812" y="4343400"/>
            <a:ext cx="8151019" cy="1655762"/>
          </a:xfrm>
        </p:spPr>
        <p:txBody>
          <a:bodyPr>
            <a:normAutofit fontScale="85000" lnSpcReduction="10000"/>
          </a:bodyPr>
          <a:lstStyle/>
          <a:p>
            <a:r>
              <a:rPr lang="en-US" dirty="0"/>
              <a:t>Lily Chen</a:t>
            </a:r>
          </a:p>
          <a:p>
            <a:r>
              <a:rPr lang="en-US" dirty="0"/>
              <a:t>Computer Security Division, Information Technology Lab</a:t>
            </a:r>
          </a:p>
          <a:p>
            <a:r>
              <a:rPr lang="en-US" dirty="0"/>
              <a:t>National Institute of Standards and Technology (NIST)</a:t>
            </a:r>
          </a:p>
        </p:txBody>
      </p:sp>
    </p:spTree>
    <p:extLst>
      <p:ext uri="{BB962C8B-B14F-4D97-AF65-F5344CB8AC3E}">
        <p14:creationId xmlns:p14="http://schemas.microsoft.com/office/powerpoint/2010/main" val="4025013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30" y="684600"/>
            <a:ext cx="11274663" cy="762000"/>
          </a:xfrm>
        </p:spPr>
        <p:txBody>
          <a:bodyPr/>
          <a:lstStyle/>
          <a:p>
            <a:r>
              <a:rPr lang="en-US" dirty="0"/>
              <a:t>PQC Families - Actively researched </a:t>
            </a:r>
          </a:p>
        </p:txBody>
      </p:sp>
      <p:sp>
        <p:nvSpPr>
          <p:cNvPr id="3" name="Content Placeholder 2"/>
          <p:cNvSpPr>
            <a:spLocks noGrp="1"/>
          </p:cNvSpPr>
          <p:nvPr>
            <p:ph idx="1"/>
          </p:nvPr>
        </p:nvSpPr>
        <p:spPr>
          <a:xfrm>
            <a:off x="609441" y="1828800"/>
            <a:ext cx="6309641" cy="4800600"/>
          </a:xfrm>
        </p:spPr>
        <p:txBody>
          <a:bodyPr>
            <a:normAutofit lnSpcReduction="10000"/>
          </a:bodyPr>
          <a:lstStyle/>
          <a:p>
            <a:r>
              <a:rPr lang="en-US" dirty="0"/>
              <a:t>Lattice-based</a:t>
            </a:r>
          </a:p>
          <a:p>
            <a:pPr lvl="1"/>
            <a:r>
              <a:rPr lang="en-US" dirty="0" err="1"/>
              <a:t>NTRUencrypt</a:t>
            </a:r>
            <a:r>
              <a:rPr lang="en-US" dirty="0"/>
              <a:t> </a:t>
            </a:r>
          </a:p>
          <a:p>
            <a:pPr lvl="1"/>
            <a:r>
              <a:rPr lang="en-US" dirty="0"/>
              <a:t>Signature, e.g. Bliss</a:t>
            </a:r>
          </a:p>
          <a:p>
            <a:pPr lvl="1"/>
            <a:r>
              <a:rPr lang="en-US" dirty="0"/>
              <a:t>(Ring-based) Learning with Errors (e.g. Key Agreement - New Hope)</a:t>
            </a:r>
          </a:p>
          <a:p>
            <a:r>
              <a:rPr lang="en-US" dirty="0"/>
              <a:t>Code-based</a:t>
            </a:r>
          </a:p>
          <a:p>
            <a:pPr lvl="1"/>
            <a:r>
              <a:rPr lang="en-US" dirty="0" err="1"/>
              <a:t>McEliece</a:t>
            </a:r>
            <a:r>
              <a:rPr lang="en-US" dirty="0"/>
              <a:t> encryption and the variants</a:t>
            </a:r>
          </a:p>
          <a:p>
            <a:r>
              <a:rPr lang="en-US" dirty="0"/>
              <a:t>Multivariate</a:t>
            </a:r>
          </a:p>
          <a:p>
            <a:pPr lvl="1"/>
            <a:r>
              <a:rPr lang="en-US" dirty="0"/>
              <a:t>Rainbow (signature), Quartz (signature), etc.  </a:t>
            </a:r>
          </a:p>
          <a:p>
            <a:r>
              <a:rPr lang="en-US" dirty="0"/>
              <a:t>Hash-based signatures</a:t>
            </a:r>
          </a:p>
          <a:p>
            <a:pPr lvl="1"/>
            <a:r>
              <a:rPr lang="en-US" dirty="0"/>
              <a:t>LMS, XMSS, SPHINCS</a:t>
            </a:r>
          </a:p>
          <a:p>
            <a:r>
              <a:rPr lang="en-US" dirty="0"/>
              <a:t>Isogeny-based schemes</a:t>
            </a:r>
          </a:p>
          <a:p>
            <a:pPr lvl="1"/>
            <a:r>
              <a:rPr lang="en-US" dirty="0" err="1"/>
              <a:t>Supersingular</a:t>
            </a:r>
            <a:r>
              <a:rPr lang="en-US" dirty="0"/>
              <a:t> isogeny </a:t>
            </a:r>
            <a:r>
              <a:rPr lang="en-US" dirty="0" err="1"/>
              <a:t>Diffie</a:t>
            </a:r>
            <a:r>
              <a:rPr lang="en-US" dirty="0"/>
              <a:t>–Hellman key exchange (SIDH) </a:t>
            </a:r>
          </a:p>
        </p:txBody>
      </p:sp>
      <p:grpSp>
        <p:nvGrpSpPr>
          <p:cNvPr id="5" name="Group 4"/>
          <p:cNvGrpSpPr/>
          <p:nvPr/>
        </p:nvGrpSpPr>
        <p:grpSpPr>
          <a:xfrm>
            <a:off x="7430630" y="2057400"/>
            <a:ext cx="2443956" cy="1905000"/>
            <a:chOff x="8896786" y="2205655"/>
            <a:chExt cx="2443956" cy="1905000"/>
          </a:xfrm>
        </p:grpSpPr>
        <p:sp>
          <p:nvSpPr>
            <p:cNvPr id="10" name="Oval 9"/>
            <p:cNvSpPr/>
            <p:nvPr/>
          </p:nvSpPr>
          <p:spPr>
            <a:xfrm>
              <a:off x="8896786" y="2205655"/>
              <a:ext cx="2443956"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45852" y="2826818"/>
              <a:ext cx="1524000" cy="400110"/>
            </a:xfrm>
            <a:prstGeom prst="rect">
              <a:avLst/>
            </a:prstGeom>
            <a:noFill/>
          </p:spPr>
          <p:txBody>
            <a:bodyPr wrap="square" rtlCol="0">
              <a:spAutoFit/>
            </a:bodyPr>
            <a:lstStyle/>
            <a:p>
              <a:pPr algn="ctr"/>
              <a:r>
                <a:rPr lang="en-US" sz="2000" dirty="0"/>
                <a:t>Signatures</a:t>
              </a:r>
            </a:p>
          </p:txBody>
        </p:sp>
      </p:grpSp>
      <p:sp>
        <p:nvSpPr>
          <p:cNvPr id="6" name="Oval 5"/>
          <p:cNvSpPr/>
          <p:nvPr/>
        </p:nvSpPr>
        <p:spPr>
          <a:xfrm>
            <a:off x="6627812" y="3909975"/>
            <a:ext cx="2443956" cy="1905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45634" y="4507626"/>
            <a:ext cx="1524000" cy="400110"/>
          </a:xfrm>
          <a:prstGeom prst="rect">
            <a:avLst/>
          </a:prstGeom>
          <a:noFill/>
        </p:spPr>
        <p:txBody>
          <a:bodyPr wrap="square" rtlCol="0">
            <a:spAutoFit/>
          </a:bodyPr>
          <a:lstStyle/>
          <a:p>
            <a:pPr algn="ctr"/>
            <a:r>
              <a:rPr lang="en-US" sz="2000" dirty="0"/>
              <a:t>Encryption</a:t>
            </a:r>
          </a:p>
        </p:txBody>
      </p:sp>
      <p:sp>
        <p:nvSpPr>
          <p:cNvPr id="8" name="Oval 7"/>
          <p:cNvSpPr/>
          <p:nvPr/>
        </p:nvSpPr>
        <p:spPr>
          <a:xfrm>
            <a:off x="8822034" y="3883081"/>
            <a:ext cx="2443956" cy="1905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282012" y="4358370"/>
            <a:ext cx="1524000" cy="707886"/>
          </a:xfrm>
          <a:prstGeom prst="rect">
            <a:avLst/>
          </a:prstGeom>
          <a:noFill/>
        </p:spPr>
        <p:txBody>
          <a:bodyPr wrap="square" rtlCol="0">
            <a:spAutoFit/>
          </a:bodyPr>
          <a:lstStyle/>
          <a:p>
            <a:pPr algn="ctr"/>
            <a:r>
              <a:rPr lang="en-US" sz="2000" dirty="0"/>
              <a:t>Key agreement</a:t>
            </a:r>
          </a:p>
        </p:txBody>
      </p:sp>
      <p:sp>
        <p:nvSpPr>
          <p:cNvPr id="12" name="TextBox 11"/>
          <p:cNvSpPr txBox="1"/>
          <p:nvPr/>
        </p:nvSpPr>
        <p:spPr>
          <a:xfrm>
            <a:off x="7219056" y="5306286"/>
            <a:ext cx="1219200" cy="307777"/>
          </a:xfrm>
          <a:prstGeom prst="rect">
            <a:avLst/>
          </a:prstGeom>
          <a:noFill/>
          <a:ln>
            <a:solidFill>
              <a:srgbClr val="002060"/>
            </a:solidFill>
          </a:ln>
        </p:spPr>
        <p:txBody>
          <a:bodyPr wrap="square" rtlCol="0">
            <a:spAutoFit/>
          </a:bodyPr>
          <a:lstStyle/>
          <a:p>
            <a:r>
              <a:rPr lang="en-US" sz="1400" dirty="0" err="1"/>
              <a:t>NTRUencrypt</a:t>
            </a:r>
            <a:endParaRPr lang="en-US" sz="1400" dirty="0"/>
          </a:p>
        </p:txBody>
      </p:sp>
      <p:sp>
        <p:nvSpPr>
          <p:cNvPr id="13" name="TextBox 12"/>
          <p:cNvSpPr txBox="1"/>
          <p:nvPr/>
        </p:nvSpPr>
        <p:spPr>
          <a:xfrm>
            <a:off x="9321501" y="5152398"/>
            <a:ext cx="1021755" cy="307777"/>
          </a:xfrm>
          <a:prstGeom prst="rect">
            <a:avLst/>
          </a:prstGeom>
          <a:noFill/>
          <a:ln>
            <a:solidFill>
              <a:srgbClr val="002060"/>
            </a:solidFill>
          </a:ln>
        </p:spPr>
        <p:txBody>
          <a:bodyPr wrap="square" rtlCol="0">
            <a:spAutoFit/>
          </a:bodyPr>
          <a:lstStyle/>
          <a:p>
            <a:pPr algn="ctr"/>
            <a:r>
              <a:rPr lang="en-US" sz="1400" dirty="0"/>
              <a:t>New Hope</a:t>
            </a:r>
          </a:p>
        </p:txBody>
      </p:sp>
      <p:sp>
        <p:nvSpPr>
          <p:cNvPr id="14" name="TextBox 13"/>
          <p:cNvSpPr txBox="1"/>
          <p:nvPr/>
        </p:nvSpPr>
        <p:spPr>
          <a:xfrm>
            <a:off x="7822586" y="3207282"/>
            <a:ext cx="615670" cy="307777"/>
          </a:xfrm>
          <a:prstGeom prst="rect">
            <a:avLst/>
          </a:prstGeom>
          <a:noFill/>
          <a:ln>
            <a:solidFill>
              <a:srgbClr val="002060"/>
            </a:solidFill>
          </a:ln>
        </p:spPr>
        <p:txBody>
          <a:bodyPr wrap="square" rtlCol="0">
            <a:spAutoFit/>
          </a:bodyPr>
          <a:lstStyle/>
          <a:p>
            <a:r>
              <a:rPr lang="en-US" sz="1400" dirty="0"/>
              <a:t>Bliss</a:t>
            </a:r>
          </a:p>
        </p:txBody>
      </p:sp>
      <p:sp>
        <p:nvSpPr>
          <p:cNvPr id="15" name="TextBox 14"/>
          <p:cNvSpPr txBox="1"/>
          <p:nvPr/>
        </p:nvSpPr>
        <p:spPr>
          <a:xfrm>
            <a:off x="8178956" y="2283501"/>
            <a:ext cx="615670" cy="307777"/>
          </a:xfrm>
          <a:prstGeom prst="rect">
            <a:avLst/>
          </a:prstGeom>
          <a:noFill/>
          <a:ln>
            <a:solidFill>
              <a:srgbClr val="002060"/>
            </a:solidFill>
          </a:ln>
        </p:spPr>
        <p:txBody>
          <a:bodyPr wrap="square" rtlCol="0">
            <a:spAutoFit/>
          </a:bodyPr>
          <a:lstStyle/>
          <a:p>
            <a:r>
              <a:rPr lang="en-US" sz="1400" dirty="0"/>
              <a:t>XMSS</a:t>
            </a:r>
          </a:p>
        </p:txBody>
      </p:sp>
      <p:sp>
        <p:nvSpPr>
          <p:cNvPr id="16" name="TextBox 15"/>
          <p:cNvSpPr txBox="1"/>
          <p:nvPr/>
        </p:nvSpPr>
        <p:spPr>
          <a:xfrm>
            <a:off x="8555193" y="3187824"/>
            <a:ext cx="873664" cy="307777"/>
          </a:xfrm>
          <a:prstGeom prst="rect">
            <a:avLst/>
          </a:prstGeom>
          <a:noFill/>
          <a:ln>
            <a:solidFill>
              <a:srgbClr val="002060"/>
            </a:solidFill>
          </a:ln>
        </p:spPr>
        <p:txBody>
          <a:bodyPr wrap="square" rtlCol="0">
            <a:spAutoFit/>
          </a:bodyPr>
          <a:lstStyle/>
          <a:p>
            <a:r>
              <a:rPr lang="en-US" sz="1400" dirty="0"/>
              <a:t>Rainbow</a:t>
            </a:r>
          </a:p>
        </p:txBody>
      </p:sp>
      <p:sp>
        <p:nvSpPr>
          <p:cNvPr id="17" name="TextBox 16"/>
          <p:cNvSpPr txBox="1"/>
          <p:nvPr/>
        </p:nvSpPr>
        <p:spPr>
          <a:xfrm>
            <a:off x="7003932" y="4941846"/>
            <a:ext cx="838200" cy="307777"/>
          </a:xfrm>
          <a:prstGeom prst="rect">
            <a:avLst/>
          </a:prstGeom>
          <a:noFill/>
          <a:ln>
            <a:solidFill>
              <a:srgbClr val="002060"/>
            </a:solidFill>
          </a:ln>
        </p:spPr>
        <p:txBody>
          <a:bodyPr wrap="square" rtlCol="0">
            <a:spAutoFit/>
          </a:bodyPr>
          <a:lstStyle/>
          <a:p>
            <a:r>
              <a:rPr lang="en-US" sz="1400" dirty="0" err="1"/>
              <a:t>McEliece</a:t>
            </a:r>
            <a:endParaRPr lang="en-US" sz="1400" dirty="0"/>
          </a:p>
        </p:txBody>
      </p:sp>
      <p:sp>
        <p:nvSpPr>
          <p:cNvPr id="18" name="TextBox 17"/>
          <p:cNvSpPr txBox="1"/>
          <p:nvPr/>
        </p:nvSpPr>
        <p:spPr>
          <a:xfrm>
            <a:off x="10309999" y="4342748"/>
            <a:ext cx="573602" cy="305283"/>
          </a:xfrm>
          <a:prstGeom prst="rect">
            <a:avLst/>
          </a:prstGeom>
          <a:noFill/>
          <a:ln>
            <a:solidFill>
              <a:srgbClr val="002060"/>
            </a:solidFill>
          </a:ln>
        </p:spPr>
        <p:txBody>
          <a:bodyPr wrap="square" rtlCol="0">
            <a:spAutoFit/>
          </a:bodyPr>
          <a:lstStyle/>
          <a:p>
            <a:pPr algn="ctr"/>
            <a:r>
              <a:rPr lang="en-US" sz="1400" dirty="0"/>
              <a:t>SIDH</a:t>
            </a:r>
          </a:p>
        </p:txBody>
      </p:sp>
      <p:sp>
        <p:nvSpPr>
          <p:cNvPr id="19" name="TextBox 18"/>
          <p:cNvSpPr txBox="1"/>
          <p:nvPr/>
        </p:nvSpPr>
        <p:spPr>
          <a:xfrm>
            <a:off x="8889386" y="2414148"/>
            <a:ext cx="615670" cy="307777"/>
          </a:xfrm>
          <a:prstGeom prst="rect">
            <a:avLst/>
          </a:prstGeom>
          <a:noFill/>
          <a:ln>
            <a:solidFill>
              <a:srgbClr val="002060"/>
            </a:solidFill>
          </a:ln>
        </p:spPr>
        <p:txBody>
          <a:bodyPr wrap="square" rtlCol="0">
            <a:spAutoFit/>
          </a:bodyPr>
          <a:lstStyle/>
          <a:p>
            <a:pPr algn="ctr"/>
            <a:r>
              <a:rPr lang="en-US" sz="1400" dirty="0"/>
              <a:t>LMS</a:t>
            </a:r>
          </a:p>
        </p:txBody>
      </p:sp>
      <p:sp>
        <p:nvSpPr>
          <p:cNvPr id="20" name="TextBox 19"/>
          <p:cNvSpPr txBox="1"/>
          <p:nvPr/>
        </p:nvSpPr>
        <p:spPr>
          <a:xfrm>
            <a:off x="8323557" y="3564790"/>
            <a:ext cx="806055" cy="307777"/>
          </a:xfrm>
          <a:prstGeom prst="rect">
            <a:avLst/>
          </a:prstGeom>
          <a:noFill/>
          <a:ln>
            <a:solidFill>
              <a:srgbClr val="002060"/>
            </a:solidFill>
          </a:ln>
        </p:spPr>
        <p:txBody>
          <a:bodyPr wrap="square" rtlCol="0">
            <a:spAutoFit/>
          </a:bodyPr>
          <a:lstStyle/>
          <a:p>
            <a:r>
              <a:rPr lang="en-US" sz="1400" dirty="0"/>
              <a:t>SPHINCS</a:t>
            </a:r>
          </a:p>
        </p:txBody>
      </p:sp>
      <p:sp>
        <p:nvSpPr>
          <p:cNvPr id="21" name="TextBox 20"/>
          <p:cNvSpPr txBox="1"/>
          <p:nvPr/>
        </p:nvSpPr>
        <p:spPr>
          <a:xfrm>
            <a:off x="7508261" y="2836554"/>
            <a:ext cx="725900" cy="307777"/>
          </a:xfrm>
          <a:prstGeom prst="rect">
            <a:avLst/>
          </a:prstGeom>
          <a:noFill/>
          <a:ln>
            <a:solidFill>
              <a:srgbClr val="002060"/>
            </a:solidFill>
          </a:ln>
        </p:spPr>
        <p:txBody>
          <a:bodyPr wrap="square" rtlCol="0">
            <a:spAutoFit/>
          </a:bodyPr>
          <a:lstStyle/>
          <a:p>
            <a:r>
              <a:rPr lang="en-US" sz="1400" dirty="0"/>
              <a:t>Quartz</a:t>
            </a:r>
          </a:p>
        </p:txBody>
      </p:sp>
    </p:spTree>
    <p:extLst>
      <p:ext uri="{BB962C8B-B14F-4D97-AF65-F5344CB8AC3E}">
        <p14:creationId xmlns:p14="http://schemas.microsoft.com/office/powerpoint/2010/main" val="94751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3400"/>
            <a:ext cx="10434885" cy="1066800"/>
          </a:xfrm>
        </p:spPr>
        <p:txBody>
          <a:bodyPr>
            <a:normAutofit/>
          </a:bodyPr>
          <a:lstStyle/>
          <a:p>
            <a:r>
              <a:rPr lang="en-US" dirty="0"/>
              <a:t>The selection criteria </a:t>
            </a:r>
          </a:p>
        </p:txBody>
      </p:sp>
      <p:sp>
        <p:nvSpPr>
          <p:cNvPr id="3" name="Content Placeholder 2"/>
          <p:cNvSpPr>
            <a:spLocks noGrp="1"/>
          </p:cNvSpPr>
          <p:nvPr>
            <p:ph idx="1"/>
          </p:nvPr>
        </p:nvSpPr>
        <p:spPr>
          <a:xfrm>
            <a:off x="912812" y="1832219"/>
            <a:ext cx="9674404" cy="4035181"/>
          </a:xfrm>
        </p:spPr>
        <p:txBody>
          <a:bodyPr>
            <a:normAutofit/>
          </a:bodyPr>
          <a:lstStyle/>
          <a:p>
            <a:r>
              <a:rPr lang="en-US" dirty="0"/>
              <a:t>Secure against both classical and quantum attacks</a:t>
            </a:r>
          </a:p>
          <a:p>
            <a:r>
              <a:rPr lang="en-US" dirty="0"/>
              <a:t>Performance on "classical" platforms </a:t>
            </a:r>
          </a:p>
          <a:p>
            <a:pPr lvl="1"/>
            <a:r>
              <a:rPr lang="en-US" dirty="0"/>
              <a:t>key size, signature size, computational efficiency, and flexibility</a:t>
            </a:r>
          </a:p>
          <a:p>
            <a:r>
              <a:rPr lang="en-US" dirty="0"/>
              <a:t>Other properties</a:t>
            </a:r>
          </a:p>
          <a:p>
            <a:pPr lvl="1"/>
            <a:r>
              <a:rPr lang="en-US" dirty="0"/>
              <a:t>Drop-in replacements - Compatibility with existing protocols and networks such as TLS, IKE, etc.</a:t>
            </a:r>
          </a:p>
          <a:p>
            <a:pPr lvl="1"/>
            <a:r>
              <a:rPr lang="en-US" dirty="0"/>
              <a:t>Perfect forward secrecy, like ephemeral </a:t>
            </a:r>
            <a:r>
              <a:rPr lang="en-US" dirty="0" err="1"/>
              <a:t>Diffie</a:t>
            </a:r>
            <a:r>
              <a:rPr lang="en-US" dirty="0"/>
              <a:t>-Hellman</a:t>
            </a:r>
          </a:p>
          <a:p>
            <a:pPr lvl="1"/>
            <a:r>
              <a:rPr lang="en-US" dirty="0"/>
              <a:t>Resistance to side-channel attacks</a:t>
            </a:r>
          </a:p>
          <a:p>
            <a:pPr lvl="1"/>
            <a:r>
              <a:rPr lang="en-US" dirty="0"/>
              <a:t>Misuse resistance, and </a:t>
            </a:r>
          </a:p>
          <a:p>
            <a:pPr lvl="1"/>
            <a:r>
              <a:rPr lang="en-US" dirty="0"/>
              <a:t>More</a:t>
            </a:r>
          </a:p>
        </p:txBody>
      </p:sp>
    </p:spTree>
    <p:extLst>
      <p:ext uri="{BB962C8B-B14F-4D97-AF65-F5344CB8AC3E}">
        <p14:creationId xmlns:p14="http://schemas.microsoft.com/office/powerpoint/2010/main" val="2472976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990600"/>
            <a:ext cx="11274663" cy="762000"/>
          </a:xfrm>
        </p:spPr>
        <p:txBody>
          <a:bodyPr/>
          <a:lstStyle/>
          <a:p>
            <a:r>
              <a:rPr lang="en-US" dirty="0"/>
              <a:t>Complexities of PQC Standardization</a:t>
            </a:r>
          </a:p>
        </p:txBody>
      </p:sp>
      <p:sp>
        <p:nvSpPr>
          <p:cNvPr id="3" name="Content Placeholder 2"/>
          <p:cNvSpPr>
            <a:spLocks noGrp="1"/>
          </p:cNvSpPr>
          <p:nvPr>
            <p:ph idx="1"/>
          </p:nvPr>
        </p:nvSpPr>
        <p:spPr>
          <a:xfrm>
            <a:off x="684212" y="2057400"/>
            <a:ext cx="9669106" cy="4191000"/>
          </a:xfrm>
        </p:spPr>
        <p:txBody>
          <a:bodyPr>
            <a:normAutofit/>
          </a:bodyPr>
          <a:lstStyle/>
          <a:p>
            <a:r>
              <a:rPr lang="en-US" sz="2000" dirty="0"/>
              <a:t>Much broader scope – three crypto primitives</a:t>
            </a:r>
          </a:p>
          <a:p>
            <a:pPr lvl="1"/>
            <a:r>
              <a:rPr lang="en-US" sz="1400" dirty="0"/>
              <a:t>Signatures, Encryption, Key agreement</a:t>
            </a:r>
          </a:p>
          <a:p>
            <a:r>
              <a:rPr lang="en-US" sz="2000" dirty="0"/>
              <a:t>Against both classical and quantum attacks</a:t>
            </a:r>
          </a:p>
          <a:p>
            <a:pPr lvl="1"/>
            <a:r>
              <a:rPr lang="en-US" sz="1700" dirty="0"/>
              <a:t>Security strength assessment on specific parameter selections</a:t>
            </a:r>
          </a:p>
          <a:p>
            <a:r>
              <a:rPr lang="en-US" sz="2000" dirty="0"/>
              <a:t>Consider various theoretical security models and practical attacks</a:t>
            </a:r>
          </a:p>
          <a:p>
            <a:pPr lvl="1"/>
            <a:r>
              <a:rPr lang="en-US" sz="1700" dirty="0"/>
              <a:t>Provably security vs. security against instantiation or implementation related security flaws and pitfalls</a:t>
            </a:r>
          </a:p>
          <a:p>
            <a:r>
              <a:rPr lang="en-US" sz="2000" dirty="0"/>
              <a:t>Multiple tradeoff factors </a:t>
            </a:r>
          </a:p>
          <a:p>
            <a:pPr lvl="1"/>
            <a:r>
              <a:rPr lang="en-US" sz="1700" dirty="0"/>
              <a:t>Security, performance, key size, signature size, side-channel resistance countermeasures</a:t>
            </a:r>
          </a:p>
          <a:p>
            <a:r>
              <a:rPr lang="en-US" sz="2000" dirty="0"/>
              <a:t>Migrations into new and existing applications</a:t>
            </a:r>
          </a:p>
          <a:p>
            <a:pPr lvl="1"/>
            <a:r>
              <a:rPr lang="en-US" sz="1700" dirty="0"/>
              <a:t>TLS, IKE, code signing, PKI infrastructure, and much more</a:t>
            </a:r>
          </a:p>
          <a:p>
            <a:r>
              <a:rPr lang="en-US" sz="2000" dirty="0"/>
              <a:t>Not exactly a competition – it is and it isn’t</a:t>
            </a:r>
          </a:p>
        </p:txBody>
      </p:sp>
    </p:spTree>
    <p:extLst>
      <p:ext uri="{BB962C8B-B14F-4D97-AF65-F5344CB8AC3E}">
        <p14:creationId xmlns:p14="http://schemas.microsoft.com/office/powerpoint/2010/main" val="1544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08" y="685800"/>
            <a:ext cx="9823766" cy="1280890"/>
          </a:xfrm>
        </p:spPr>
        <p:txBody>
          <a:bodyPr/>
          <a:lstStyle/>
          <a:p>
            <a:r>
              <a:rPr lang="en-US" dirty="0"/>
              <a:t>Security Notions</a:t>
            </a:r>
          </a:p>
        </p:txBody>
      </p:sp>
      <p:sp>
        <p:nvSpPr>
          <p:cNvPr id="3" name="Content Placeholder 2"/>
          <p:cNvSpPr>
            <a:spLocks noGrp="1"/>
          </p:cNvSpPr>
          <p:nvPr>
            <p:ph idx="1"/>
          </p:nvPr>
        </p:nvSpPr>
        <p:spPr>
          <a:xfrm>
            <a:off x="891325" y="2133600"/>
            <a:ext cx="10019139" cy="3352800"/>
          </a:xfrm>
        </p:spPr>
        <p:txBody>
          <a:bodyPr>
            <a:normAutofit fontScale="92500"/>
          </a:bodyPr>
          <a:lstStyle/>
          <a:p>
            <a:r>
              <a:rPr lang="en-US" dirty="0"/>
              <a:t>Signatures</a:t>
            </a:r>
          </a:p>
          <a:p>
            <a:pPr lvl="1"/>
            <a:r>
              <a:rPr lang="en-US" dirty="0"/>
              <a:t>Existentially unforgeable with respect to adaptive chosen message attack (EUF-CMA)</a:t>
            </a:r>
          </a:p>
          <a:p>
            <a:pPr lvl="1"/>
            <a:r>
              <a:rPr lang="en-US" dirty="0"/>
              <a:t>Assume the attacker has access to no more than 2</a:t>
            </a:r>
            <a:r>
              <a:rPr lang="en-US" baseline="30000" dirty="0"/>
              <a:t>64</a:t>
            </a:r>
            <a:r>
              <a:rPr lang="en-US" dirty="0"/>
              <a:t> signatures for chosen messages</a:t>
            </a:r>
          </a:p>
          <a:p>
            <a:r>
              <a:rPr lang="en-US" dirty="0"/>
              <a:t>Encryption</a:t>
            </a:r>
          </a:p>
          <a:p>
            <a:pPr lvl="1"/>
            <a:r>
              <a:rPr lang="en-US" dirty="0"/>
              <a:t>Semantically secure with respect to adaptive chosen </a:t>
            </a:r>
            <a:r>
              <a:rPr lang="en-US" dirty="0" err="1"/>
              <a:t>ciphertext</a:t>
            </a:r>
            <a:r>
              <a:rPr lang="en-US" dirty="0"/>
              <a:t> attack (IND-CCA2)</a:t>
            </a:r>
          </a:p>
          <a:p>
            <a:pPr lvl="1"/>
            <a:r>
              <a:rPr lang="en-US" dirty="0"/>
              <a:t>Assume the attacker has access to no more than 2</a:t>
            </a:r>
            <a:r>
              <a:rPr lang="en-US" baseline="30000" dirty="0"/>
              <a:t>64</a:t>
            </a:r>
            <a:r>
              <a:rPr lang="en-US" dirty="0"/>
              <a:t> decryptions for chosen </a:t>
            </a:r>
            <a:r>
              <a:rPr lang="en-US" dirty="0" err="1"/>
              <a:t>ciphertexts</a:t>
            </a:r>
            <a:endParaRPr lang="en-US" dirty="0"/>
          </a:p>
          <a:p>
            <a:r>
              <a:rPr lang="en-US" dirty="0"/>
              <a:t>These definitions specify security against attacks which use classical (not quantum) queries</a:t>
            </a:r>
          </a:p>
        </p:txBody>
      </p:sp>
    </p:spTree>
    <p:extLst>
      <p:ext uri="{BB962C8B-B14F-4D97-AF65-F5344CB8AC3E}">
        <p14:creationId xmlns:p14="http://schemas.microsoft.com/office/powerpoint/2010/main" val="1302231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762000"/>
            <a:ext cx="11274663" cy="762000"/>
          </a:xfrm>
        </p:spPr>
        <p:txBody>
          <a:bodyPr/>
          <a:lstStyle/>
          <a:p>
            <a:r>
              <a:rPr lang="en-US" dirty="0"/>
              <a:t>Security Strength – Five </a:t>
            </a:r>
            <a:r>
              <a:rPr lang="en-US" dirty="0" err="1"/>
              <a:t>catogories</a:t>
            </a:r>
            <a:endParaRPr lang="en-US" dirty="0"/>
          </a:p>
        </p:txBody>
      </p:sp>
      <p:sp>
        <p:nvSpPr>
          <p:cNvPr id="3" name="Content Placeholder 2"/>
          <p:cNvSpPr>
            <a:spLocks noGrp="1"/>
          </p:cNvSpPr>
          <p:nvPr>
            <p:ph idx="1"/>
          </p:nvPr>
        </p:nvSpPr>
        <p:spPr>
          <a:xfrm>
            <a:off x="989012" y="4419600"/>
            <a:ext cx="10210800" cy="1889760"/>
          </a:xfrm>
        </p:spPr>
        <p:txBody>
          <a:bodyPr>
            <a:normAutofit/>
          </a:bodyPr>
          <a:lstStyle/>
          <a:p>
            <a:r>
              <a:rPr lang="en-US" dirty="0"/>
              <a:t>Computational resources should be measured using a variety of metrics</a:t>
            </a:r>
          </a:p>
          <a:p>
            <a:pPr lvl="1"/>
            <a:r>
              <a:rPr lang="en-US" dirty="0"/>
              <a:t>Number of classical elementary operations, quantum circuit size, </a:t>
            </a:r>
            <a:r>
              <a:rPr lang="en-US" dirty="0" err="1"/>
              <a:t>etc</a:t>
            </a:r>
            <a:r>
              <a:rPr lang="en-US" dirty="0"/>
              <a:t>…</a:t>
            </a:r>
          </a:p>
          <a:p>
            <a:pPr lvl="1"/>
            <a:r>
              <a:rPr lang="en-US" dirty="0"/>
              <a:t>Consider realistic limitations on circuit depth (e.g. 2</a:t>
            </a:r>
            <a:r>
              <a:rPr lang="en-US" baseline="30000" dirty="0"/>
              <a:t>40</a:t>
            </a:r>
            <a:r>
              <a:rPr lang="en-US" dirty="0"/>
              <a:t> to 2</a:t>
            </a:r>
            <a:r>
              <a:rPr lang="en-US" baseline="30000" dirty="0"/>
              <a:t>80</a:t>
            </a:r>
            <a:r>
              <a:rPr lang="en-US" dirty="0"/>
              <a:t> logical gates)</a:t>
            </a:r>
          </a:p>
          <a:p>
            <a:pPr lvl="1"/>
            <a:r>
              <a:rPr lang="en-US" dirty="0"/>
              <a:t>May also consider expected relative cost of quantum and classical gates.</a:t>
            </a:r>
          </a:p>
          <a:p>
            <a:r>
              <a:rPr lang="en-US" dirty="0"/>
              <a:t>These are understood to be preliminary estimates</a:t>
            </a:r>
          </a:p>
        </p:txBody>
      </p:sp>
      <p:graphicFrame>
        <p:nvGraphicFramePr>
          <p:cNvPr id="4" name="Table 3"/>
          <p:cNvGraphicFramePr>
            <a:graphicFrameLocks noGrp="1"/>
          </p:cNvGraphicFramePr>
          <p:nvPr>
            <p:extLst>
              <p:ext uri="{D42A27DB-BD31-4B8C-83A1-F6EECF244321}">
                <p14:modId xmlns:p14="http://schemas.microsoft.com/office/powerpoint/2010/main" val="3352924451"/>
              </p:ext>
            </p:extLst>
          </p:nvPr>
        </p:nvGraphicFramePr>
        <p:xfrm>
          <a:off x="973977" y="1828800"/>
          <a:ext cx="8125884" cy="22250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xmlns="" val="453178185"/>
                    </a:ext>
                  </a:extLst>
                </a:gridCol>
                <a:gridCol w="7287684">
                  <a:extLst>
                    <a:ext uri="{9D8B030D-6E8A-4147-A177-3AD203B41FA5}">
                      <a16:colId xmlns:a16="http://schemas.microsoft.com/office/drawing/2014/main" xmlns="" val="4028195574"/>
                    </a:ext>
                  </a:extLst>
                </a:gridCol>
              </a:tblGrid>
              <a:tr h="370840">
                <a:tc>
                  <a:txBody>
                    <a:bodyPr/>
                    <a:lstStyle/>
                    <a:p>
                      <a:endParaRPr lang="en-US" sz="1600"/>
                    </a:p>
                  </a:txBody>
                  <a:tcPr/>
                </a:tc>
                <a:tc>
                  <a:txBody>
                    <a:bodyPr/>
                    <a:lstStyle/>
                    <a:p>
                      <a:pPr algn="ctr"/>
                      <a:r>
                        <a:rPr lang="en-US" sz="1600"/>
                        <a:t>Security</a:t>
                      </a:r>
                      <a:r>
                        <a:rPr lang="en-US" sz="1600" baseline="0"/>
                        <a:t> Description</a:t>
                      </a:r>
                      <a:endParaRPr lang="en-US" sz="1600"/>
                    </a:p>
                  </a:txBody>
                  <a:tcPr/>
                </a:tc>
                <a:extLst>
                  <a:ext uri="{0D108BD9-81ED-4DB2-BD59-A6C34878D82A}">
                    <a16:rowId xmlns:a16="http://schemas.microsoft.com/office/drawing/2014/main" xmlns="" val="3270265095"/>
                  </a:ext>
                </a:extLst>
              </a:tr>
              <a:tr h="370840">
                <a:tc>
                  <a:txBody>
                    <a:bodyPr/>
                    <a:lstStyle/>
                    <a:p>
                      <a:r>
                        <a:rPr lang="en-US" sz="1600"/>
                        <a:t>I</a:t>
                      </a:r>
                    </a:p>
                  </a:txBody>
                  <a:tcPr/>
                </a:tc>
                <a:tc>
                  <a:txBody>
                    <a:bodyPr/>
                    <a:lstStyle/>
                    <a:p>
                      <a:r>
                        <a:rPr lang="en-US" sz="1600" dirty="0"/>
                        <a:t>At</a:t>
                      </a:r>
                      <a:r>
                        <a:rPr lang="en-US" sz="1600" baseline="0" dirty="0"/>
                        <a:t> least as hard to break as AES128   (exhaustive key search)</a:t>
                      </a:r>
                      <a:endParaRPr lang="en-US" sz="1600" dirty="0"/>
                    </a:p>
                  </a:txBody>
                  <a:tcPr/>
                </a:tc>
                <a:extLst>
                  <a:ext uri="{0D108BD9-81ED-4DB2-BD59-A6C34878D82A}">
                    <a16:rowId xmlns:a16="http://schemas.microsoft.com/office/drawing/2014/main" xmlns="" val="3473665551"/>
                  </a:ext>
                </a:extLst>
              </a:tr>
              <a:tr h="370840">
                <a:tc>
                  <a:txBody>
                    <a:bodyPr/>
                    <a:lstStyle/>
                    <a:p>
                      <a:r>
                        <a:rPr lang="en-US" sz="1600"/>
                        <a:t>II</a:t>
                      </a:r>
                    </a:p>
                  </a:txBody>
                  <a:tcPr/>
                </a:tc>
                <a:tc>
                  <a:txBody>
                    <a:bodyPr/>
                    <a:lstStyle/>
                    <a:p>
                      <a:r>
                        <a:rPr lang="en-US" sz="1600" dirty="0"/>
                        <a:t>At least as hard to break as SHA256   (collision search)</a:t>
                      </a:r>
                    </a:p>
                  </a:txBody>
                  <a:tcPr/>
                </a:tc>
                <a:extLst>
                  <a:ext uri="{0D108BD9-81ED-4DB2-BD59-A6C34878D82A}">
                    <a16:rowId xmlns:a16="http://schemas.microsoft.com/office/drawing/2014/main" xmlns="" val="2582847432"/>
                  </a:ext>
                </a:extLst>
              </a:tr>
              <a:tr h="370840">
                <a:tc>
                  <a:txBody>
                    <a:bodyPr/>
                    <a:lstStyle/>
                    <a:p>
                      <a:r>
                        <a:rPr lang="en-US" sz="1600" dirty="0"/>
                        <a:t>III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AES192    (exhaustive key search)</a:t>
                      </a:r>
                      <a:endParaRPr lang="en-US" sz="1600" dirty="0"/>
                    </a:p>
                  </a:txBody>
                  <a:tcPr/>
                </a:tc>
                <a:extLst>
                  <a:ext uri="{0D108BD9-81ED-4DB2-BD59-A6C34878D82A}">
                    <a16:rowId xmlns:a16="http://schemas.microsoft.com/office/drawing/2014/main" xmlns="" val="842454230"/>
                  </a:ext>
                </a:extLst>
              </a:tr>
              <a:tr h="370840">
                <a:tc>
                  <a:txBody>
                    <a:bodyPr/>
                    <a:lstStyle/>
                    <a:p>
                      <a:r>
                        <a:rPr lang="en-US" sz="1600"/>
                        <a:t>IV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At least as hard to break as SHA384    (collision search)</a:t>
                      </a:r>
                    </a:p>
                  </a:txBody>
                  <a:tcPr/>
                </a:tc>
                <a:extLst>
                  <a:ext uri="{0D108BD9-81ED-4DB2-BD59-A6C34878D82A}">
                    <a16:rowId xmlns:a16="http://schemas.microsoft.com/office/drawing/2014/main" xmlns="" val="846589921"/>
                  </a:ext>
                </a:extLst>
              </a:tr>
              <a:tr h="370840">
                <a:tc>
                  <a:txBody>
                    <a:bodyPr/>
                    <a:lstStyle/>
                    <a:p>
                      <a:r>
                        <a:rPr lang="en-US" sz="1600"/>
                        <a:t>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AES256    (exhaustive key search)</a:t>
                      </a:r>
                      <a:endParaRPr lang="en-US" sz="1600" dirty="0"/>
                    </a:p>
                  </a:txBody>
                  <a:tcPr/>
                </a:tc>
                <a:extLst>
                  <a:ext uri="{0D108BD9-81ED-4DB2-BD59-A6C34878D82A}">
                    <a16:rowId xmlns:a16="http://schemas.microsoft.com/office/drawing/2014/main" xmlns="" val="4127154546"/>
                  </a:ext>
                </a:extLst>
              </a:tr>
            </a:tbl>
          </a:graphicData>
        </a:graphic>
      </p:graphicFrame>
    </p:spTree>
    <p:extLst>
      <p:ext uri="{BB962C8B-B14F-4D97-AF65-F5344CB8AC3E}">
        <p14:creationId xmlns:p14="http://schemas.microsoft.com/office/powerpoint/2010/main" val="1840853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29" y="685800"/>
            <a:ext cx="11274663" cy="762000"/>
          </a:xfrm>
        </p:spPr>
        <p:txBody>
          <a:bodyPr/>
          <a:lstStyle/>
          <a:p>
            <a:r>
              <a:rPr lang="en-US" dirty="0"/>
              <a:t>Challenges</a:t>
            </a:r>
          </a:p>
        </p:txBody>
      </p:sp>
      <p:sp>
        <p:nvSpPr>
          <p:cNvPr id="3" name="Content Placeholder 2"/>
          <p:cNvSpPr>
            <a:spLocks noGrp="1"/>
          </p:cNvSpPr>
          <p:nvPr>
            <p:ph idx="1"/>
          </p:nvPr>
        </p:nvSpPr>
        <p:spPr>
          <a:xfrm>
            <a:off x="844906" y="1676400"/>
            <a:ext cx="10656710" cy="4648200"/>
          </a:xfrm>
        </p:spPr>
        <p:txBody>
          <a:bodyPr>
            <a:normAutofit fontScale="85000" lnSpcReduction="20000"/>
          </a:bodyPr>
          <a:lstStyle/>
          <a:p>
            <a:r>
              <a:rPr lang="en-US" dirty="0"/>
              <a:t>Uncertainties – Quantum Security</a:t>
            </a:r>
          </a:p>
          <a:p>
            <a:pPr lvl="1"/>
            <a:r>
              <a:rPr lang="en-US" dirty="0"/>
              <a:t>The possibility that new quantum algorithms will be discovered, leading to new attacks </a:t>
            </a:r>
          </a:p>
          <a:p>
            <a:pPr lvl="1"/>
            <a:r>
              <a:rPr lang="en-US" dirty="0"/>
              <a:t>The performance characteristics of future quantum computers, such as their cost, speed and memory size</a:t>
            </a:r>
          </a:p>
          <a:p>
            <a:r>
              <a:rPr lang="en-US" dirty="0"/>
              <a:t>Assess classical security</a:t>
            </a:r>
          </a:p>
          <a:p>
            <a:pPr lvl="1"/>
            <a:r>
              <a:rPr lang="en-US" dirty="0"/>
              <a:t>Most of PQC schemes are relatively new</a:t>
            </a:r>
          </a:p>
          <a:p>
            <a:pPr lvl="1"/>
            <a:r>
              <a:rPr lang="en-US" dirty="0"/>
              <a:t>It takes years to understand their classical security</a:t>
            </a:r>
          </a:p>
          <a:p>
            <a:r>
              <a:rPr lang="en-US" dirty="0"/>
              <a:t>We need to deal with new situations which we haven’t considered before, e.g.</a:t>
            </a:r>
          </a:p>
          <a:p>
            <a:pPr lvl="1"/>
            <a:r>
              <a:rPr lang="en-US" dirty="0"/>
              <a:t>Decryption failure</a:t>
            </a:r>
          </a:p>
          <a:p>
            <a:pPr lvl="1"/>
            <a:r>
              <a:rPr lang="en-US" dirty="0"/>
              <a:t>State management for hash based signatures</a:t>
            </a:r>
          </a:p>
          <a:p>
            <a:pPr lvl="1"/>
            <a:r>
              <a:rPr lang="en-US" dirty="0"/>
              <a:t>Public-key encryption vs. key-exchange issues </a:t>
            </a:r>
          </a:p>
          <a:p>
            <a:pPr lvl="2"/>
            <a:r>
              <a:rPr lang="en-US" dirty="0"/>
              <a:t>Public-key encryption IND-CCA2</a:t>
            </a:r>
          </a:p>
          <a:p>
            <a:pPr lvl="2"/>
            <a:r>
              <a:rPr lang="en-US" dirty="0"/>
              <a:t>Ephemeral key exchange (no key-pair reuse, consider passive attacks, IND-CPA)</a:t>
            </a:r>
          </a:p>
          <a:p>
            <a:pPr lvl="1"/>
            <a:r>
              <a:rPr lang="en-US" dirty="0"/>
              <a:t>Auxiliary functions/algorithms, e.g.</a:t>
            </a:r>
          </a:p>
          <a:p>
            <a:pPr lvl="2"/>
            <a:r>
              <a:rPr lang="en-US" dirty="0"/>
              <a:t>Gaussian simulation</a:t>
            </a:r>
          </a:p>
          <a:p>
            <a:r>
              <a:rPr lang="en-US" dirty="0"/>
              <a:t>We have to move away from many things we have been used with existing schemes</a:t>
            </a:r>
          </a:p>
        </p:txBody>
      </p:sp>
    </p:spTree>
    <p:extLst>
      <p:ext uri="{BB962C8B-B14F-4D97-AF65-F5344CB8AC3E}">
        <p14:creationId xmlns:p14="http://schemas.microsoft.com/office/powerpoint/2010/main" val="353969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2000"/>
            <a:ext cx="11274663" cy="762000"/>
          </a:xfrm>
        </p:spPr>
        <p:txBody>
          <a:bodyPr/>
          <a:lstStyle/>
          <a:p>
            <a:r>
              <a:rPr lang="en-US" dirty="0"/>
              <a:t>Cost and Performance</a:t>
            </a:r>
          </a:p>
        </p:txBody>
      </p:sp>
      <p:sp>
        <p:nvSpPr>
          <p:cNvPr id="3" name="Content Placeholder 2"/>
          <p:cNvSpPr>
            <a:spLocks noGrp="1"/>
          </p:cNvSpPr>
          <p:nvPr>
            <p:ph idx="1"/>
          </p:nvPr>
        </p:nvSpPr>
        <p:spPr>
          <a:xfrm>
            <a:off x="684212" y="1676401"/>
            <a:ext cx="9753600" cy="4648199"/>
          </a:xfrm>
        </p:spPr>
        <p:txBody>
          <a:bodyPr>
            <a:normAutofit/>
          </a:bodyPr>
          <a:lstStyle/>
          <a:p>
            <a:r>
              <a:rPr lang="en-US" sz="2000" dirty="0"/>
              <a:t>Standardized post-quantum cryptography will be implemented in “classical” platforms</a:t>
            </a:r>
          </a:p>
          <a:p>
            <a:r>
              <a:rPr lang="en-US" sz="2000" dirty="0"/>
              <a:t>Diversified applications require different properties </a:t>
            </a:r>
          </a:p>
          <a:p>
            <a:pPr lvl="1"/>
            <a:r>
              <a:rPr lang="en-US" sz="2000" dirty="0"/>
              <a:t>from extremely processing constrained device to limited communication bandwidth</a:t>
            </a:r>
          </a:p>
          <a:p>
            <a:r>
              <a:rPr lang="en-US" sz="2000" dirty="0"/>
              <a:t>May need to standardize more than one algorithm for each function to accommodate different application environments</a:t>
            </a:r>
          </a:p>
          <a:p>
            <a:r>
              <a:rPr lang="en-US" sz="2000" dirty="0"/>
              <a:t>Allowing parallel implementation for improving efficiency is certainly a plus</a:t>
            </a:r>
          </a:p>
          <a:p>
            <a:pPr marL="0" indent="0">
              <a:buNone/>
            </a:pPr>
            <a:endParaRPr lang="en-US" dirty="0"/>
          </a:p>
        </p:txBody>
      </p:sp>
    </p:spTree>
    <p:extLst>
      <p:ext uri="{BB962C8B-B14F-4D97-AF65-F5344CB8AC3E}">
        <p14:creationId xmlns:p14="http://schemas.microsoft.com/office/powerpoint/2010/main" val="1895994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914400"/>
            <a:ext cx="11274663" cy="762000"/>
          </a:xfrm>
        </p:spPr>
        <p:txBody>
          <a:bodyPr/>
          <a:lstStyle/>
          <a:p>
            <a:r>
              <a:rPr lang="en-US" dirty="0"/>
              <a:t>Drop-in Replacements</a:t>
            </a:r>
          </a:p>
        </p:txBody>
      </p:sp>
      <p:sp>
        <p:nvSpPr>
          <p:cNvPr id="3" name="Content Placeholder 2"/>
          <p:cNvSpPr>
            <a:spLocks noGrp="1"/>
          </p:cNvSpPr>
          <p:nvPr>
            <p:ph idx="1"/>
          </p:nvPr>
        </p:nvSpPr>
        <p:spPr>
          <a:xfrm>
            <a:off x="844906" y="1828800"/>
            <a:ext cx="10656710" cy="4495800"/>
          </a:xfrm>
        </p:spPr>
        <p:txBody>
          <a:bodyPr>
            <a:normAutofit/>
          </a:bodyPr>
          <a:lstStyle/>
          <a:p>
            <a:r>
              <a:rPr lang="en-US" dirty="0"/>
              <a:t>We’re looking for Quantum resistant drop-in replacements for existing applications, e.g. Internet Key Exchange (IKE) and Transport Layer Security (TLS)</a:t>
            </a:r>
          </a:p>
          <a:p>
            <a:pPr lvl="1"/>
            <a:r>
              <a:rPr lang="en-US" dirty="0"/>
              <a:t>Key establishment</a:t>
            </a:r>
          </a:p>
          <a:p>
            <a:pPr lvl="2"/>
            <a:r>
              <a:rPr lang="en-US" dirty="0"/>
              <a:t>Ideally, we’d like to have something to replace </a:t>
            </a:r>
            <a:r>
              <a:rPr lang="en-US" dirty="0" err="1"/>
              <a:t>Diffie</a:t>
            </a:r>
            <a:r>
              <a:rPr lang="en-US" dirty="0"/>
              <a:t>-Hellman key exchange</a:t>
            </a:r>
          </a:p>
          <a:p>
            <a:pPr lvl="2"/>
            <a:r>
              <a:rPr lang="en-US" dirty="0"/>
              <a:t>Practically, we have to look into some schemes such as encryption with one-time public key, which are not quite drop-in replacements</a:t>
            </a:r>
          </a:p>
          <a:p>
            <a:pPr lvl="1"/>
            <a:r>
              <a:rPr lang="en-US" dirty="0"/>
              <a:t>Signatures</a:t>
            </a:r>
          </a:p>
          <a:p>
            <a:pPr lvl="2"/>
            <a:r>
              <a:rPr lang="en-US" dirty="0"/>
              <a:t>We’d like to have signatures with reasonable public key size, signature size, and fast signature verification</a:t>
            </a:r>
          </a:p>
          <a:p>
            <a:pPr lvl="2"/>
            <a:r>
              <a:rPr lang="en-US" dirty="0"/>
              <a:t>Practically, we shall prepare to handle probably larger public keys, or/and larger signatures, and to handle state-full situation</a:t>
            </a:r>
          </a:p>
          <a:p>
            <a:r>
              <a:rPr lang="en-US" dirty="0"/>
              <a:t>We need to be realistic about what we can get for the quantum resistant counterpart for the existing applications</a:t>
            </a:r>
          </a:p>
        </p:txBody>
      </p:sp>
    </p:spTree>
    <p:extLst>
      <p:ext uri="{BB962C8B-B14F-4D97-AF65-F5344CB8AC3E}">
        <p14:creationId xmlns:p14="http://schemas.microsoft.com/office/powerpoint/2010/main" val="250840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32" y="762000"/>
            <a:ext cx="11274663" cy="762000"/>
          </a:xfrm>
        </p:spPr>
        <p:txBody>
          <a:bodyPr/>
          <a:lstStyle/>
          <a:p>
            <a:r>
              <a:rPr lang="en-US" dirty="0"/>
              <a:t>NIST Looks for Input from Standards User Community</a:t>
            </a:r>
          </a:p>
        </p:txBody>
      </p:sp>
      <p:sp>
        <p:nvSpPr>
          <p:cNvPr id="3" name="Content Placeholder 2"/>
          <p:cNvSpPr>
            <a:spLocks noGrp="1"/>
          </p:cNvSpPr>
          <p:nvPr>
            <p:ph idx="1"/>
          </p:nvPr>
        </p:nvSpPr>
        <p:spPr>
          <a:xfrm>
            <a:off x="859760" y="1905000"/>
            <a:ext cx="10498008" cy="4310741"/>
          </a:xfrm>
        </p:spPr>
        <p:txBody>
          <a:bodyPr>
            <a:normAutofit fontScale="92500" lnSpcReduction="20000"/>
          </a:bodyPr>
          <a:lstStyle/>
          <a:p>
            <a:r>
              <a:rPr lang="en-US" dirty="0"/>
              <a:t>Feedback on special requirements on PQC for different applications </a:t>
            </a:r>
          </a:p>
          <a:p>
            <a:pPr lvl="1"/>
            <a:r>
              <a:rPr lang="en-US" dirty="0"/>
              <a:t>Applications in Internet protocols like TLS, IKE are better understood</a:t>
            </a:r>
          </a:p>
          <a:p>
            <a:pPr lvl="1"/>
            <a:r>
              <a:rPr lang="en-US" dirty="0"/>
              <a:t>Requirements for applications in processing and/or bandwidth constrained environment need to be explored</a:t>
            </a:r>
          </a:p>
          <a:p>
            <a:pPr lvl="1"/>
            <a:r>
              <a:rPr lang="en-US" dirty="0"/>
              <a:t>Different trust models also propose special requirements, for example, multiple signer scenarios when using </a:t>
            </a:r>
            <a:r>
              <a:rPr lang="en-US" dirty="0" err="1"/>
              <a:t>stateful</a:t>
            </a:r>
            <a:r>
              <a:rPr lang="en-US" dirty="0"/>
              <a:t> hash-based signatures</a:t>
            </a:r>
          </a:p>
          <a:p>
            <a:r>
              <a:rPr lang="en-US" dirty="0"/>
              <a:t>Application specific secure implementation issues</a:t>
            </a:r>
          </a:p>
          <a:p>
            <a:pPr lvl="1"/>
            <a:r>
              <a:rPr lang="en-US" dirty="0"/>
              <a:t>In some applications, error or failure handling can be an issue</a:t>
            </a:r>
          </a:p>
          <a:p>
            <a:pPr lvl="1"/>
            <a:r>
              <a:rPr lang="en-US" dirty="0"/>
              <a:t>Performance impact when applying countermeasure to side-channel attacks</a:t>
            </a:r>
          </a:p>
          <a:p>
            <a:r>
              <a:rPr lang="en-US" dirty="0"/>
              <a:t>Transition issues </a:t>
            </a:r>
          </a:p>
          <a:p>
            <a:pPr lvl="1"/>
            <a:r>
              <a:rPr lang="en-US" dirty="0"/>
              <a:t>The application specific life cycle</a:t>
            </a:r>
          </a:p>
          <a:p>
            <a:pPr lvl="1"/>
            <a:r>
              <a:rPr lang="en-US" dirty="0"/>
              <a:t>Possibility to add new cryptographic algorithms without replacing the equipment</a:t>
            </a:r>
          </a:p>
          <a:p>
            <a:pPr lvl="1"/>
            <a:r>
              <a:rPr lang="en-US" dirty="0"/>
              <a:t>Capability or limitation to support crypto agility </a:t>
            </a:r>
          </a:p>
          <a:p>
            <a:pPr lvl="1"/>
            <a:r>
              <a:rPr lang="en-US" dirty="0"/>
              <a:t>Backward compatibility support requirement</a:t>
            </a:r>
          </a:p>
        </p:txBody>
      </p:sp>
    </p:spTree>
    <p:extLst>
      <p:ext uri="{BB962C8B-B14F-4D97-AF65-F5344CB8AC3E}">
        <p14:creationId xmlns:p14="http://schemas.microsoft.com/office/powerpoint/2010/main" val="1670944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685800"/>
            <a:ext cx="8909366" cy="1280890"/>
          </a:xfrm>
        </p:spPr>
        <p:txBody>
          <a:bodyPr/>
          <a:lstStyle/>
          <a:p>
            <a:r>
              <a:rPr lang="en-US" dirty="0"/>
              <a:t>Interaction with Standards Organizations</a:t>
            </a:r>
          </a:p>
        </p:txBody>
      </p:sp>
      <p:sp>
        <p:nvSpPr>
          <p:cNvPr id="3" name="Content Placeholder 2"/>
          <p:cNvSpPr>
            <a:spLocks noGrp="1"/>
          </p:cNvSpPr>
          <p:nvPr>
            <p:ph idx="1"/>
          </p:nvPr>
        </p:nvSpPr>
        <p:spPr>
          <a:xfrm>
            <a:off x="1141412" y="2057400"/>
            <a:ext cx="9677400" cy="4495800"/>
          </a:xfrm>
        </p:spPr>
        <p:txBody>
          <a:bodyPr>
            <a:normAutofit/>
          </a:bodyPr>
          <a:lstStyle/>
          <a:p>
            <a:r>
              <a:rPr lang="en-US" dirty="0"/>
              <a:t>We are aware that many international/industry standards organizations and expert groups are working on or planning to work on post quantum cryptography standards/recommendations</a:t>
            </a:r>
          </a:p>
          <a:p>
            <a:pPr lvl="1"/>
            <a:r>
              <a:rPr lang="en-US" dirty="0"/>
              <a:t>IETF is taking action in specifying </a:t>
            </a:r>
            <a:r>
              <a:rPr lang="en-US" dirty="0" err="1"/>
              <a:t>stateful</a:t>
            </a:r>
            <a:r>
              <a:rPr lang="en-US" dirty="0"/>
              <a:t> hash-based signatures</a:t>
            </a:r>
          </a:p>
          <a:p>
            <a:pPr lvl="1"/>
            <a:r>
              <a:rPr lang="en-US" dirty="0"/>
              <a:t>ETSI released quantum-safe cryptography report</a:t>
            </a:r>
          </a:p>
          <a:p>
            <a:pPr lvl="1"/>
            <a:r>
              <a:rPr lang="en-US" dirty="0"/>
              <a:t>EU expert groups </a:t>
            </a:r>
            <a:r>
              <a:rPr lang="en-US" dirty="0" err="1"/>
              <a:t>PQCrypto</a:t>
            </a:r>
            <a:r>
              <a:rPr lang="en-US" dirty="0"/>
              <a:t> and </a:t>
            </a:r>
            <a:r>
              <a:rPr lang="en-US" dirty="0" err="1"/>
              <a:t>SafeCrypto</a:t>
            </a:r>
            <a:r>
              <a:rPr lang="en-US" dirty="0"/>
              <a:t> made recommendations and released reports</a:t>
            </a:r>
          </a:p>
          <a:p>
            <a:pPr lvl="1"/>
            <a:r>
              <a:rPr lang="en-US" dirty="0"/>
              <a:t>ISO/IEC JTC 1 SC27 has already had three six months study periods for quantum-resistant cryptography</a:t>
            </a:r>
          </a:p>
          <a:p>
            <a:r>
              <a:rPr lang="en-US" dirty="0"/>
              <a:t>NIST is interacting and collaborating with these organizations and groups</a:t>
            </a:r>
          </a:p>
          <a:p>
            <a:r>
              <a:rPr lang="en-US" dirty="0"/>
              <a:t>NIST plan to consider hash-based signatures as an early candidates for standardization, but probably just for specific applications like code signing</a:t>
            </a:r>
          </a:p>
        </p:txBody>
      </p:sp>
    </p:spTree>
    <p:extLst>
      <p:ext uri="{BB962C8B-B14F-4D97-AF65-F5344CB8AC3E}">
        <p14:creationId xmlns:p14="http://schemas.microsoft.com/office/powerpoint/2010/main" val="298051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8909366" cy="1280890"/>
          </a:xfrm>
        </p:spPr>
        <p:txBody>
          <a:bodyPr/>
          <a:lstStyle/>
          <a:p>
            <a:r>
              <a:rPr lang="en-US" dirty="0"/>
              <a:t>Background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3648" y="1828800"/>
                <a:ext cx="9598878" cy="4419600"/>
              </a:xfrm>
            </p:spPr>
            <p:txBody>
              <a:bodyPr>
                <a:normAutofit fontScale="85000" lnSpcReduction="10000"/>
              </a:bodyPr>
              <a:lstStyle/>
              <a:p>
                <a:r>
                  <a:rPr lang="en-US" dirty="0"/>
                  <a:t>Quantum computing changed what we have believed about the hardness of discrete log and factorization problems</a:t>
                </a:r>
              </a:p>
              <a:p>
                <a:pPr lvl="1"/>
                <a:r>
                  <a:rPr lang="en-US" dirty="0"/>
                  <a:t>Using quantum computers, an integer </a:t>
                </a:r>
                <a:r>
                  <a:rPr lang="en-US" i="1" dirty="0"/>
                  <a:t>n </a:t>
                </a:r>
                <a:r>
                  <a:rPr lang="en-US" dirty="0"/>
                  <a:t>can be factored in polynomial time using Shor's algorithm</a:t>
                </a:r>
              </a:p>
              <a:p>
                <a:pPr lvl="1"/>
                <a:r>
                  <a:rPr lang="en-US" dirty="0"/>
                  <a:t>The discrete logarithm problem can also be solved by Shor’s algorithm in polynomial time</a:t>
                </a:r>
              </a:p>
              <a:p>
                <a:r>
                  <a:rPr lang="en-US" dirty="0"/>
                  <a:t>As a result, the public key cryptosystems deployed since the 1980s will need to be replaced </a:t>
                </a:r>
              </a:p>
              <a:p>
                <a:pPr lvl="1"/>
                <a:r>
                  <a:rPr lang="en-US" dirty="0"/>
                  <a:t>RSA signatures, DSA and ECDSA (FIPS 186-4)</a:t>
                </a:r>
              </a:p>
              <a:p>
                <a:pPr lvl="1"/>
                <a:r>
                  <a:rPr lang="en-US" dirty="0" err="1"/>
                  <a:t>Diffie</a:t>
                </a:r>
                <a:r>
                  <a:rPr lang="en-US" dirty="0"/>
                  <a:t>-Hellman Key Agreement over finite fields and elliptic curves(NIST SP 800-56A)</a:t>
                </a:r>
              </a:p>
              <a:p>
                <a:pPr lvl="1"/>
                <a:r>
                  <a:rPr lang="en-US" dirty="0"/>
                  <a:t>RSA encryption (NIST SP 800-56B)</a:t>
                </a:r>
              </a:p>
              <a:p>
                <a:r>
                  <a:rPr lang="en-US" dirty="0"/>
                  <a:t>We have to look for quantum-resistant counterparts for these cryptosystems</a:t>
                </a:r>
              </a:p>
              <a:p>
                <a:r>
                  <a:rPr lang="en-US" dirty="0"/>
                  <a:t>Quantum computing also impacted security strength of symmetric key based cryptography algorithms</a:t>
                </a:r>
              </a:p>
              <a:p>
                <a:pPr lvl="1"/>
                <a:r>
                  <a:rPr lang="en-US" dirty="0"/>
                  <a:t>Grover’s algorithm can find AES key with approximately </a:t>
                </a:r>
                <a14:m>
                  <m:oMath xmlns:m="http://schemas.openxmlformats.org/officeDocument/2006/math">
                    <m:rad>
                      <m:radPr>
                        <m:degHide m:val="on"/>
                        <m:ctrlPr>
                          <a:rPr lang="en-US" i="1" smtClean="0">
                            <a:latin typeface="Cambria Math" charset="0"/>
                          </a:rPr>
                        </m:ctrlPr>
                      </m:radPr>
                      <m:deg/>
                      <m:e>
                        <m:sSup>
                          <m:sSupPr>
                            <m:ctrlPr>
                              <a:rPr lang="en-US" i="1" smtClean="0">
                                <a:latin typeface="Cambria Math"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rad>
                  </m:oMath>
                </a14:m>
                <a:r>
                  <a:rPr lang="en-US" dirty="0"/>
                  <a:t> operations where n is the key length</a:t>
                </a:r>
              </a:p>
              <a:p>
                <a:pPr lvl="1"/>
                <a:r>
                  <a:rPr lang="en-US" dirty="0"/>
                  <a:t>Intuitively, we should double the key length, if 2</a:t>
                </a:r>
                <a:r>
                  <a:rPr lang="en-US" baseline="30000" dirty="0"/>
                  <a:t>64</a:t>
                </a:r>
                <a:r>
                  <a:rPr lang="en-US" dirty="0"/>
                  <a:t> quantum operations cost about the same as 2</a:t>
                </a:r>
                <a:r>
                  <a:rPr lang="en-US" baseline="30000" dirty="0"/>
                  <a:t>64</a:t>
                </a:r>
                <a:r>
                  <a:rPr lang="en-US" dirty="0"/>
                  <a:t> classical operations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3648" y="1828800"/>
                <a:ext cx="9598878" cy="4419600"/>
              </a:xfrm>
              <a:blipFill>
                <a:blip r:embed="rId3"/>
                <a:stretch>
                  <a:fillRect l="-445" t="-966" r="-889" b="-690"/>
                </a:stretch>
              </a:blipFill>
            </p:spPr>
            <p:txBody>
              <a:bodyPr/>
              <a:lstStyle/>
              <a:p>
                <a:r>
                  <a:rPr lang="en-US">
                    <a:noFill/>
                  </a:rPr>
                  <a:t> </a:t>
                </a:r>
              </a:p>
            </p:txBody>
          </p:sp>
        </mc:Fallback>
      </mc:AlternateContent>
    </p:spTree>
    <p:extLst>
      <p:ext uri="{BB962C8B-B14F-4D97-AF65-F5344CB8AC3E}">
        <p14:creationId xmlns:p14="http://schemas.microsoft.com/office/powerpoint/2010/main" val="312203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2000"/>
            <a:ext cx="11274663" cy="762000"/>
          </a:xfrm>
        </p:spPr>
        <p:txBody>
          <a:bodyPr/>
          <a:lstStyle/>
          <a:p>
            <a:r>
              <a:rPr lang="en-US" dirty="0"/>
              <a:t>Summary</a:t>
            </a:r>
          </a:p>
        </p:txBody>
      </p:sp>
      <p:sp>
        <p:nvSpPr>
          <p:cNvPr id="3" name="Content Placeholder 2"/>
          <p:cNvSpPr>
            <a:spLocks noGrp="1"/>
          </p:cNvSpPr>
          <p:nvPr>
            <p:ph idx="1"/>
          </p:nvPr>
        </p:nvSpPr>
        <p:spPr>
          <a:xfrm>
            <a:off x="836612" y="1752600"/>
            <a:ext cx="6934200" cy="4343400"/>
          </a:xfrm>
        </p:spPr>
        <p:txBody>
          <a:bodyPr>
            <a:normAutofit/>
          </a:bodyPr>
          <a:lstStyle/>
          <a:p>
            <a:r>
              <a:rPr lang="en-US" dirty="0"/>
              <a:t>Post-quantum cryptography standardization is going to be a long journey</a:t>
            </a:r>
          </a:p>
          <a:p>
            <a:r>
              <a:rPr lang="en-US" dirty="0"/>
              <a:t>After the first mile, we have observed many complexities and challenges</a:t>
            </a:r>
          </a:p>
          <a:p>
            <a:r>
              <a:rPr lang="en-US" dirty="0"/>
              <a:t>NIST acknowledges all the feedback received, which has improved the submission requirements and evaluation criteria</a:t>
            </a:r>
          </a:p>
          <a:p>
            <a:r>
              <a:rPr lang="en-US" dirty="0"/>
              <a:t>We will continue to work with the community towards PQC standardization</a:t>
            </a:r>
          </a:p>
          <a:p>
            <a:r>
              <a:rPr lang="en-US" dirty="0"/>
              <a:t>See also: </a:t>
            </a:r>
            <a:r>
              <a:rPr lang="en-US" dirty="0">
                <a:hlinkClick r:id="rId3"/>
              </a:rPr>
              <a:t>www.nist.gov/pqcrypto</a:t>
            </a:r>
            <a:endParaRPr lang="en-US" dirty="0"/>
          </a:p>
          <a:p>
            <a:pPr lvl="1"/>
            <a:r>
              <a:rPr lang="en-US" dirty="0"/>
              <a:t>Sign up for the </a:t>
            </a:r>
            <a:r>
              <a:rPr lang="en-US" dirty="0" err="1"/>
              <a:t>pqc</a:t>
            </a:r>
            <a:r>
              <a:rPr lang="en-US" dirty="0"/>
              <a:t>-forum for announcements and discussion</a:t>
            </a:r>
          </a:p>
        </p:txBody>
      </p:sp>
      <p:pic>
        <p:nvPicPr>
          <p:cNvPr id="4" name="Picture 2" descr="https://s-media-cache-ak0.pinimg.com/originals/20/d6/14/20d614184b6e8849eb996dec471de7f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2057400"/>
            <a:ext cx="354210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7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04" y="732882"/>
            <a:ext cx="11274663" cy="762000"/>
          </a:xfrm>
        </p:spPr>
        <p:txBody>
          <a:bodyPr/>
          <a:lstStyle/>
          <a:p>
            <a:r>
              <a:rPr lang="en-US" dirty="0"/>
              <a:t>PQC and NIST Cryptography Standards</a:t>
            </a:r>
          </a:p>
        </p:txBody>
      </p:sp>
      <p:sp>
        <p:nvSpPr>
          <p:cNvPr id="8" name="TextBox 7"/>
          <p:cNvSpPr txBox="1"/>
          <p:nvPr/>
        </p:nvSpPr>
        <p:spPr>
          <a:xfrm>
            <a:off x="4437058" y="1905000"/>
            <a:ext cx="2743200" cy="36933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tx1"/>
                </a:solidFill>
              </a:rPr>
              <a:t>Crypto standards</a:t>
            </a:r>
          </a:p>
        </p:txBody>
      </p:sp>
      <p:sp>
        <p:nvSpPr>
          <p:cNvPr id="9" name="TextBox 8"/>
          <p:cNvSpPr txBox="1"/>
          <p:nvPr/>
        </p:nvSpPr>
        <p:spPr>
          <a:xfrm>
            <a:off x="2067784" y="2905377"/>
            <a:ext cx="20574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Public key based</a:t>
            </a:r>
          </a:p>
        </p:txBody>
      </p:sp>
      <p:cxnSp>
        <p:nvCxnSpPr>
          <p:cNvPr id="10" name="Straight Connector 9"/>
          <p:cNvCxnSpPr/>
          <p:nvPr/>
        </p:nvCxnSpPr>
        <p:spPr>
          <a:xfrm>
            <a:off x="3286985" y="2600577"/>
            <a:ext cx="5067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86984" y="260057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6" idx="0"/>
          </p:cNvCxnSpPr>
          <p:nvPr/>
        </p:nvCxnSpPr>
        <p:spPr>
          <a:xfrm>
            <a:off x="5956706" y="2607893"/>
            <a:ext cx="0"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a:off x="5808658" y="2274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0184" y="3591178"/>
            <a:ext cx="1752600" cy="307777"/>
          </a:xfrm>
          <a:prstGeom prst="rect">
            <a:avLst/>
          </a:prstGeom>
          <a:noFill/>
        </p:spPr>
        <p:txBody>
          <a:bodyPr wrap="square" rtlCol="0">
            <a:spAutoFit/>
          </a:bodyPr>
          <a:lstStyle/>
          <a:p>
            <a:r>
              <a:rPr lang="en-US" sz="1400" dirty="0"/>
              <a:t>Signature (FIPS 186)</a:t>
            </a:r>
          </a:p>
        </p:txBody>
      </p:sp>
      <p:sp>
        <p:nvSpPr>
          <p:cNvPr id="15" name="TextBox 14"/>
          <p:cNvSpPr txBox="1"/>
          <p:nvPr/>
        </p:nvSpPr>
        <p:spPr>
          <a:xfrm>
            <a:off x="2244133" y="4054331"/>
            <a:ext cx="1752600" cy="523220"/>
          </a:xfrm>
          <a:prstGeom prst="rect">
            <a:avLst/>
          </a:prstGeom>
          <a:noFill/>
        </p:spPr>
        <p:txBody>
          <a:bodyPr wrap="square" rtlCol="0">
            <a:spAutoFit/>
          </a:bodyPr>
          <a:lstStyle/>
          <a:p>
            <a:r>
              <a:rPr lang="en-US" sz="1400" dirty="0"/>
              <a:t>Key establishment (800-56A/B/C)</a:t>
            </a:r>
          </a:p>
        </p:txBody>
      </p:sp>
      <p:cxnSp>
        <p:nvCxnSpPr>
          <p:cNvPr id="16" name="Straight Connector 15"/>
          <p:cNvCxnSpPr/>
          <p:nvPr/>
        </p:nvCxnSpPr>
        <p:spPr>
          <a:xfrm>
            <a:off x="2143984" y="3274710"/>
            <a:ext cx="0" cy="179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1"/>
          </p:cNvCxnSpPr>
          <p:nvPr/>
        </p:nvCxnSpPr>
        <p:spPr>
          <a:xfrm>
            <a:off x="2143984" y="3745066"/>
            <a:ext cx="762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1"/>
          </p:cNvCxnSpPr>
          <p:nvPr/>
        </p:nvCxnSpPr>
        <p:spPr>
          <a:xfrm>
            <a:off x="2143985" y="4315941"/>
            <a:ext cx="10014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01185" y="4990147"/>
            <a:ext cx="2114549"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Tools</a:t>
            </a:r>
          </a:p>
        </p:txBody>
      </p:sp>
      <p:cxnSp>
        <p:nvCxnSpPr>
          <p:cNvPr id="20" name="Straight Connector 19"/>
          <p:cNvCxnSpPr/>
          <p:nvPr/>
        </p:nvCxnSpPr>
        <p:spPr>
          <a:xfrm>
            <a:off x="4429984" y="2600577"/>
            <a:ext cx="0" cy="23895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53584" y="5359479"/>
            <a:ext cx="0" cy="89869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97967" y="5522766"/>
            <a:ext cx="1717766" cy="307777"/>
          </a:xfrm>
          <a:prstGeom prst="rect">
            <a:avLst/>
          </a:prstGeom>
          <a:noFill/>
        </p:spPr>
        <p:txBody>
          <a:bodyPr wrap="square" rtlCol="0">
            <a:spAutoFit/>
          </a:bodyPr>
          <a:lstStyle/>
          <a:p>
            <a:r>
              <a:rPr lang="en-US" sz="1400" dirty="0"/>
              <a:t>RNG (800-90A/B/C)</a:t>
            </a:r>
          </a:p>
        </p:txBody>
      </p:sp>
      <p:sp>
        <p:nvSpPr>
          <p:cNvPr id="23" name="TextBox 22"/>
          <p:cNvSpPr txBox="1"/>
          <p:nvPr/>
        </p:nvSpPr>
        <p:spPr>
          <a:xfrm>
            <a:off x="2997967" y="5830543"/>
            <a:ext cx="1965417" cy="307777"/>
          </a:xfrm>
          <a:prstGeom prst="rect">
            <a:avLst/>
          </a:prstGeom>
          <a:noFill/>
        </p:spPr>
        <p:txBody>
          <a:bodyPr wrap="square" rtlCol="0">
            <a:spAutoFit/>
          </a:bodyPr>
          <a:lstStyle/>
          <a:p>
            <a:r>
              <a:rPr lang="en-US" sz="1400" dirty="0"/>
              <a:t>KDF (800-108, 800-135)</a:t>
            </a:r>
          </a:p>
        </p:txBody>
      </p:sp>
      <p:cxnSp>
        <p:nvCxnSpPr>
          <p:cNvPr id="24" name="Straight Connector 23"/>
          <p:cNvCxnSpPr>
            <a:endCxn id="22" idx="1"/>
          </p:cNvCxnSpPr>
          <p:nvPr/>
        </p:nvCxnSpPr>
        <p:spPr>
          <a:xfrm>
            <a:off x="2753585" y="5676654"/>
            <a:ext cx="2443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3" idx="1"/>
          </p:cNvCxnSpPr>
          <p:nvPr/>
        </p:nvCxnSpPr>
        <p:spPr>
          <a:xfrm>
            <a:off x="2753584" y="5984431"/>
            <a:ext cx="244382"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75607" y="2860231"/>
            <a:ext cx="236219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Symmetric key based</a:t>
            </a:r>
          </a:p>
        </p:txBody>
      </p:sp>
      <p:sp>
        <p:nvSpPr>
          <p:cNvPr id="27" name="TextBox 26"/>
          <p:cNvSpPr txBox="1"/>
          <p:nvPr/>
        </p:nvSpPr>
        <p:spPr>
          <a:xfrm>
            <a:off x="5165315" y="3375734"/>
            <a:ext cx="1717765" cy="523220"/>
          </a:xfrm>
          <a:prstGeom prst="rect">
            <a:avLst/>
          </a:prstGeom>
          <a:noFill/>
        </p:spPr>
        <p:txBody>
          <a:bodyPr wrap="square" rtlCol="0">
            <a:spAutoFit/>
          </a:bodyPr>
          <a:lstStyle/>
          <a:p>
            <a:r>
              <a:rPr lang="en-US" sz="1400" dirty="0"/>
              <a:t>AES  (FIPS 197 ) TDEA (800-67)</a:t>
            </a:r>
          </a:p>
        </p:txBody>
      </p:sp>
      <p:sp>
        <p:nvSpPr>
          <p:cNvPr id="28" name="TextBox 27"/>
          <p:cNvSpPr txBox="1"/>
          <p:nvPr/>
        </p:nvSpPr>
        <p:spPr>
          <a:xfrm>
            <a:off x="5130480" y="3893277"/>
            <a:ext cx="1752600" cy="523220"/>
          </a:xfrm>
          <a:prstGeom prst="rect">
            <a:avLst/>
          </a:prstGeom>
          <a:noFill/>
        </p:spPr>
        <p:txBody>
          <a:bodyPr wrap="square" rtlCol="0">
            <a:spAutoFit/>
          </a:bodyPr>
          <a:lstStyle/>
          <a:p>
            <a:r>
              <a:rPr lang="en-US" sz="1400" dirty="0"/>
              <a:t>Modes  of operations (800 38A-38G)</a:t>
            </a:r>
          </a:p>
        </p:txBody>
      </p:sp>
      <p:sp>
        <p:nvSpPr>
          <p:cNvPr id="29" name="TextBox 28"/>
          <p:cNvSpPr txBox="1"/>
          <p:nvPr/>
        </p:nvSpPr>
        <p:spPr>
          <a:xfrm>
            <a:off x="5130481" y="4532405"/>
            <a:ext cx="2049779" cy="523220"/>
          </a:xfrm>
          <a:prstGeom prst="rect">
            <a:avLst/>
          </a:prstGeom>
          <a:noFill/>
        </p:spPr>
        <p:txBody>
          <a:bodyPr wrap="square" rtlCol="0">
            <a:spAutoFit/>
          </a:bodyPr>
          <a:lstStyle/>
          <a:p>
            <a:r>
              <a:rPr lang="en-US" sz="1400" dirty="0"/>
              <a:t>SHA-1/2 (FIPS 180) and SHA-3 (FIPS 202)</a:t>
            </a:r>
          </a:p>
        </p:txBody>
      </p:sp>
      <p:sp>
        <p:nvSpPr>
          <p:cNvPr id="30" name="TextBox 29"/>
          <p:cNvSpPr txBox="1"/>
          <p:nvPr/>
        </p:nvSpPr>
        <p:spPr>
          <a:xfrm>
            <a:off x="5165314" y="5477620"/>
            <a:ext cx="1717766" cy="307777"/>
          </a:xfrm>
          <a:prstGeom prst="rect">
            <a:avLst/>
          </a:prstGeom>
          <a:noFill/>
        </p:spPr>
        <p:txBody>
          <a:bodyPr wrap="square" rtlCol="0">
            <a:spAutoFit/>
          </a:bodyPr>
          <a:lstStyle/>
          <a:p>
            <a:r>
              <a:rPr lang="en-US" sz="1400" dirty="0"/>
              <a:t>HMAC (FIPS 198)</a:t>
            </a:r>
          </a:p>
        </p:txBody>
      </p:sp>
      <p:cxnSp>
        <p:nvCxnSpPr>
          <p:cNvPr id="31" name="Straight Connector 30"/>
          <p:cNvCxnSpPr/>
          <p:nvPr/>
        </p:nvCxnSpPr>
        <p:spPr>
          <a:xfrm flipH="1">
            <a:off x="4963384" y="3229563"/>
            <a:ext cx="2724" cy="316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7" idx="1"/>
          </p:cNvCxnSpPr>
          <p:nvPr/>
        </p:nvCxnSpPr>
        <p:spPr>
          <a:xfrm flipV="1">
            <a:off x="4966106" y="3637344"/>
            <a:ext cx="199208" cy="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8" idx="1"/>
          </p:cNvCxnSpPr>
          <p:nvPr/>
        </p:nvCxnSpPr>
        <p:spPr>
          <a:xfrm>
            <a:off x="4990598" y="4154887"/>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9" idx="1"/>
          </p:cNvCxnSpPr>
          <p:nvPr/>
        </p:nvCxnSpPr>
        <p:spPr>
          <a:xfrm>
            <a:off x="4990598" y="4794015"/>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90598" y="5631508"/>
            <a:ext cx="19920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65314" y="5030056"/>
            <a:ext cx="2236470" cy="307777"/>
          </a:xfrm>
          <a:prstGeom prst="rect">
            <a:avLst/>
          </a:prstGeom>
          <a:noFill/>
        </p:spPr>
        <p:txBody>
          <a:bodyPr wrap="square" rtlCol="0">
            <a:spAutoFit/>
          </a:bodyPr>
          <a:lstStyle/>
          <a:p>
            <a:r>
              <a:rPr lang="en-US" sz="1400" dirty="0"/>
              <a:t>Randomized hash (800-106)</a:t>
            </a:r>
          </a:p>
        </p:txBody>
      </p:sp>
      <p:cxnSp>
        <p:nvCxnSpPr>
          <p:cNvPr id="37" name="Straight Connector 36"/>
          <p:cNvCxnSpPr>
            <a:endCxn id="36" idx="1"/>
          </p:cNvCxnSpPr>
          <p:nvPr/>
        </p:nvCxnSpPr>
        <p:spPr>
          <a:xfrm>
            <a:off x="4990598" y="5183944"/>
            <a:ext cx="174716"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49928" y="2852916"/>
            <a:ext cx="220925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Guidelines</a:t>
            </a:r>
          </a:p>
        </p:txBody>
      </p:sp>
      <p:cxnSp>
        <p:nvCxnSpPr>
          <p:cNvPr id="39" name="Straight Arrow Connector 38"/>
          <p:cNvCxnSpPr>
            <a:endCxn id="38" idx="0"/>
          </p:cNvCxnSpPr>
          <p:nvPr/>
        </p:nvCxnSpPr>
        <p:spPr>
          <a:xfrm>
            <a:off x="8354556" y="2600578"/>
            <a:ext cx="1"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6" idx="3"/>
          </p:cNvCxnSpPr>
          <p:nvPr/>
        </p:nvCxnSpPr>
        <p:spPr>
          <a:xfrm>
            <a:off x="7401784" y="3229564"/>
            <a:ext cx="0" cy="195438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54184" y="3487586"/>
            <a:ext cx="2481738" cy="307777"/>
          </a:xfrm>
          <a:prstGeom prst="rect">
            <a:avLst/>
          </a:prstGeom>
          <a:noFill/>
        </p:spPr>
        <p:txBody>
          <a:bodyPr wrap="square" rtlCol="0">
            <a:spAutoFit/>
          </a:bodyPr>
          <a:lstStyle/>
          <a:p>
            <a:r>
              <a:rPr lang="en-US" sz="1400" dirty="0"/>
              <a:t>Hash usage/security (800-107)</a:t>
            </a:r>
          </a:p>
        </p:txBody>
      </p:sp>
      <p:cxnSp>
        <p:nvCxnSpPr>
          <p:cNvPr id="42" name="Straight Connector 41"/>
          <p:cNvCxnSpPr>
            <a:endCxn id="41" idx="1"/>
          </p:cNvCxnSpPr>
          <p:nvPr/>
        </p:nvCxnSpPr>
        <p:spPr>
          <a:xfrm>
            <a:off x="7401784" y="3641474"/>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54186" y="3847111"/>
            <a:ext cx="1828799" cy="307777"/>
          </a:xfrm>
          <a:prstGeom prst="rect">
            <a:avLst/>
          </a:prstGeom>
          <a:noFill/>
        </p:spPr>
        <p:txBody>
          <a:bodyPr wrap="square" rtlCol="0">
            <a:spAutoFit/>
          </a:bodyPr>
          <a:lstStyle/>
          <a:p>
            <a:r>
              <a:rPr lang="en-US" sz="1400" dirty="0"/>
              <a:t>Transition  (800-131A)</a:t>
            </a:r>
          </a:p>
        </p:txBody>
      </p:sp>
      <p:cxnSp>
        <p:nvCxnSpPr>
          <p:cNvPr id="44" name="Straight Connector 43"/>
          <p:cNvCxnSpPr/>
          <p:nvPr/>
        </p:nvCxnSpPr>
        <p:spPr>
          <a:xfrm>
            <a:off x="7401784" y="4000999"/>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54184" y="4299221"/>
            <a:ext cx="2100736" cy="307777"/>
          </a:xfrm>
          <a:prstGeom prst="rect">
            <a:avLst/>
          </a:prstGeom>
          <a:noFill/>
        </p:spPr>
        <p:txBody>
          <a:bodyPr wrap="square" rtlCol="0">
            <a:spAutoFit/>
          </a:bodyPr>
          <a:lstStyle/>
          <a:p>
            <a:r>
              <a:rPr lang="en-US" sz="1400" dirty="0"/>
              <a:t>Key generation (800-133)</a:t>
            </a:r>
          </a:p>
        </p:txBody>
      </p:sp>
      <p:cxnSp>
        <p:nvCxnSpPr>
          <p:cNvPr id="46" name="Straight Connector 45"/>
          <p:cNvCxnSpPr>
            <a:endCxn id="45" idx="1"/>
          </p:cNvCxnSpPr>
          <p:nvPr/>
        </p:nvCxnSpPr>
        <p:spPr>
          <a:xfrm>
            <a:off x="7401784" y="4453109"/>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39229" y="4722278"/>
            <a:ext cx="2100734" cy="307777"/>
          </a:xfrm>
          <a:prstGeom prst="rect">
            <a:avLst/>
          </a:prstGeom>
          <a:noFill/>
        </p:spPr>
        <p:txBody>
          <a:bodyPr wrap="square" rtlCol="0">
            <a:spAutoFit/>
          </a:bodyPr>
          <a:lstStyle/>
          <a:p>
            <a:r>
              <a:rPr lang="en-US" sz="1400" dirty="0"/>
              <a:t>Key management (800-57)</a:t>
            </a:r>
          </a:p>
        </p:txBody>
      </p:sp>
      <p:cxnSp>
        <p:nvCxnSpPr>
          <p:cNvPr id="48" name="Straight Connector 47"/>
          <p:cNvCxnSpPr/>
          <p:nvPr/>
        </p:nvCxnSpPr>
        <p:spPr>
          <a:xfrm>
            <a:off x="7401785" y="4876165"/>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29672" y="2432567"/>
            <a:ext cx="3516940" cy="2442745"/>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963384" y="6138320"/>
            <a:ext cx="226422"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39778" y="6003452"/>
            <a:ext cx="2543092" cy="523220"/>
          </a:xfrm>
          <a:prstGeom prst="rect">
            <a:avLst/>
          </a:prstGeom>
          <a:noFill/>
        </p:spPr>
        <p:txBody>
          <a:bodyPr wrap="square" rtlCol="0">
            <a:spAutoFit/>
          </a:bodyPr>
          <a:lstStyle/>
          <a:p>
            <a:r>
              <a:rPr lang="en-US" sz="1400" dirty="0"/>
              <a:t>SHA3 derived functions (parallel hashing, KMAC, etc. (800-185)</a:t>
            </a:r>
          </a:p>
        </p:txBody>
      </p:sp>
      <p:sp>
        <p:nvSpPr>
          <p:cNvPr id="7" name="TextBox 6"/>
          <p:cNvSpPr txBox="1"/>
          <p:nvPr/>
        </p:nvSpPr>
        <p:spPr>
          <a:xfrm rot="19500000">
            <a:off x="227012" y="2570015"/>
            <a:ext cx="3048000" cy="369332"/>
          </a:xfrm>
          <a:prstGeom prst="rect">
            <a:avLst/>
          </a:prstGeom>
          <a:blipFill>
            <a:blip r:embed="rId2"/>
            <a:tile tx="0" ty="0" sx="100000" sy="100000" flip="none" algn="tl"/>
          </a:blipFill>
          <a:ln>
            <a:solidFill>
              <a:srgbClr val="FF0000"/>
            </a:solidFill>
          </a:ln>
        </p:spPr>
        <p:txBody>
          <a:bodyPr wrap="square" rtlCol="0">
            <a:spAutoFit/>
          </a:bodyPr>
          <a:lstStyle/>
          <a:p>
            <a:pPr algn="ctr"/>
            <a:r>
              <a:rPr lang="en-US" dirty="0"/>
              <a:t>Post-Quantum Cryptography</a:t>
            </a:r>
          </a:p>
        </p:txBody>
      </p:sp>
    </p:spTree>
    <p:extLst>
      <p:ext uri="{BB962C8B-B14F-4D97-AF65-F5344CB8AC3E}">
        <p14:creationId xmlns:p14="http://schemas.microsoft.com/office/powerpoint/2010/main" val="186217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04800"/>
            <a:ext cx="9525000" cy="1325562"/>
          </a:xfrm>
        </p:spPr>
        <p:txBody>
          <a:bodyPr/>
          <a:lstStyle/>
          <a:p>
            <a:r>
              <a:rPr lang="en-US" dirty="0"/>
              <a:t>What we have done so far – The first mile in a long journey</a:t>
            </a:r>
            <a:endParaRPr lang="en-US" cap="none" dirty="0"/>
          </a:p>
        </p:txBody>
      </p:sp>
      <p:sp>
        <p:nvSpPr>
          <p:cNvPr id="3" name="Content Placeholder 2"/>
          <p:cNvSpPr>
            <a:spLocks noGrp="1"/>
          </p:cNvSpPr>
          <p:nvPr>
            <p:ph idx="1"/>
          </p:nvPr>
        </p:nvSpPr>
        <p:spPr>
          <a:xfrm>
            <a:off x="886571" y="1981200"/>
            <a:ext cx="6629400" cy="4648200"/>
          </a:xfrm>
        </p:spPr>
        <p:txBody>
          <a:bodyPr>
            <a:normAutofit/>
          </a:bodyPr>
          <a:lstStyle/>
          <a:p>
            <a:r>
              <a:rPr lang="en-US" dirty="0"/>
              <a:t>2012 – NIST begins PQC project</a:t>
            </a:r>
          </a:p>
          <a:p>
            <a:pPr lvl="1"/>
            <a:r>
              <a:rPr lang="en-US" dirty="0"/>
              <a:t>Research and build NIST team</a:t>
            </a:r>
          </a:p>
          <a:p>
            <a:r>
              <a:rPr lang="en-US" dirty="0"/>
              <a:t>April 2015 – 1</a:t>
            </a:r>
            <a:r>
              <a:rPr lang="en-US" baseline="30000" dirty="0"/>
              <a:t>st</a:t>
            </a:r>
            <a:r>
              <a:rPr lang="en-US" dirty="0"/>
              <a:t> NIST PQC workshop</a:t>
            </a:r>
          </a:p>
          <a:p>
            <a:r>
              <a:rPr lang="en-US" dirty="0"/>
              <a:t>Feb 2016 – NIST Report on PQC (NISTIR 8105)</a:t>
            </a:r>
          </a:p>
          <a:p>
            <a:r>
              <a:rPr lang="en-US" dirty="0"/>
              <a:t>Feb 2016 – NIST preliminary announcement of standardization plan</a:t>
            </a:r>
          </a:p>
          <a:p>
            <a:r>
              <a:rPr lang="en-US" dirty="0"/>
              <a:t>Aug 2016 – Draft submission requirements and evaluation criteria released for public comments</a:t>
            </a:r>
          </a:p>
          <a:p>
            <a:r>
              <a:rPr lang="en-US" dirty="0"/>
              <a:t>Sep 2016 – Comment period ends</a:t>
            </a:r>
          </a:p>
          <a:p>
            <a:r>
              <a:rPr lang="en-US" dirty="0"/>
              <a:t>Dec 2016 – Announcement of finalized requirements and criteria(Federal Register Notice)</a:t>
            </a:r>
          </a:p>
          <a:p>
            <a:r>
              <a:rPr lang="en-US" dirty="0">
                <a:solidFill>
                  <a:srgbClr val="FF0000"/>
                </a:solidFill>
              </a:rPr>
              <a:t>Nov. 30, 2017 – Submission deadline</a:t>
            </a:r>
          </a:p>
        </p:txBody>
      </p:sp>
      <p:pic>
        <p:nvPicPr>
          <p:cNvPr id="1026" name="Picture 2" descr="https://s-media-cache-ak0.pinimg.com/originals/20/d6/14/20d614184b6e8849eb996dec471de7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412" y="2286000"/>
            <a:ext cx="388620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15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610215"/>
            <a:ext cx="10588804" cy="1280890"/>
          </a:xfrm>
        </p:spPr>
        <p:txBody>
          <a:bodyPr/>
          <a:lstStyle/>
          <a:p>
            <a:r>
              <a:rPr lang="en-US" dirty="0"/>
              <a:t>Post-Quantum Cryptography Standardization – Is it too early? </a:t>
            </a:r>
          </a:p>
        </p:txBody>
      </p:sp>
      <p:sp>
        <p:nvSpPr>
          <p:cNvPr id="3" name="Content Placeholder 2"/>
          <p:cNvSpPr>
            <a:spLocks noGrp="1"/>
          </p:cNvSpPr>
          <p:nvPr>
            <p:ph idx="1"/>
          </p:nvPr>
        </p:nvSpPr>
        <p:spPr>
          <a:xfrm>
            <a:off x="816095" y="2438400"/>
            <a:ext cx="5735517" cy="3810000"/>
          </a:xfrm>
        </p:spPr>
        <p:txBody>
          <a:bodyPr>
            <a:normAutofit fontScale="92500"/>
          </a:bodyPr>
          <a:lstStyle/>
          <a:p>
            <a:r>
              <a:rPr lang="en-US" dirty="0"/>
              <a:t>It has been a long debate among researchers and practitioners on whether it is too early to look into PQC standardization</a:t>
            </a:r>
          </a:p>
          <a:p>
            <a:r>
              <a:rPr lang="en-US" dirty="0"/>
              <a:t>“A one-in-seven chance that some fundamental public-key crypto will be broken by quantum by 2026, and a one-in-two chance of the same by 2031” – Michele </a:t>
            </a:r>
            <a:r>
              <a:rPr lang="en-US" dirty="0" err="1"/>
              <a:t>Mosca</a:t>
            </a:r>
            <a:r>
              <a:rPr lang="en-US" dirty="0"/>
              <a:t>, U. of Waterloo)</a:t>
            </a:r>
          </a:p>
          <a:p>
            <a:r>
              <a:rPr lang="en-US" dirty="0"/>
              <a:t>The experience tells that we need at least several years to developing and deploying PQC standards</a:t>
            </a:r>
          </a:p>
          <a:p>
            <a:r>
              <a:rPr lang="en-US" dirty="0"/>
              <a:t>If we require 5-year backward secrecy, we certainly need to start standardization</a:t>
            </a:r>
          </a:p>
        </p:txBody>
      </p:sp>
      <p:grpSp>
        <p:nvGrpSpPr>
          <p:cNvPr id="14" name="Group 13"/>
          <p:cNvGrpSpPr/>
          <p:nvPr/>
        </p:nvGrpSpPr>
        <p:grpSpPr>
          <a:xfrm>
            <a:off x="7237412" y="2286000"/>
            <a:ext cx="2819400" cy="1780390"/>
            <a:chOff x="8456612" y="2766956"/>
            <a:chExt cx="2819400" cy="1780390"/>
          </a:xfrm>
        </p:grpSpPr>
        <p:grpSp>
          <p:nvGrpSpPr>
            <p:cNvPr id="11" name="Group 10"/>
            <p:cNvGrpSpPr/>
            <p:nvPr/>
          </p:nvGrpSpPr>
          <p:grpSpPr>
            <a:xfrm>
              <a:off x="8456612" y="2766956"/>
              <a:ext cx="2819400" cy="762000"/>
              <a:chOff x="8075612" y="3962400"/>
              <a:chExt cx="2819400" cy="762000"/>
            </a:xfrm>
          </p:grpSpPr>
          <p:sp>
            <p:nvSpPr>
              <p:cNvPr id="4" name="TextBox 3"/>
              <p:cNvSpPr txBox="1"/>
              <p:nvPr/>
            </p:nvSpPr>
            <p:spPr>
              <a:xfrm>
                <a:off x="8075612" y="3962400"/>
                <a:ext cx="1676400" cy="381000"/>
              </a:xfrm>
              <a:prstGeom prst="rect">
                <a:avLst/>
              </a:prstGeom>
              <a:solidFill>
                <a:schemeClr val="tx2">
                  <a:lumMod val="40000"/>
                  <a:lumOff val="60000"/>
                </a:schemeClr>
              </a:solidFill>
              <a:ln>
                <a:solidFill>
                  <a:schemeClr val="tx1">
                    <a:lumMod val="50000"/>
                    <a:lumOff val="50000"/>
                  </a:schemeClr>
                </a:solidFill>
              </a:ln>
            </p:spPr>
            <p:txBody>
              <a:bodyPr wrap="square" rtlCol="0">
                <a:spAutoFit/>
              </a:bodyPr>
              <a:lstStyle/>
              <a:p>
                <a:pPr algn="ctr"/>
                <a:r>
                  <a:rPr lang="en-US" dirty="0"/>
                  <a:t>y</a:t>
                </a:r>
              </a:p>
            </p:txBody>
          </p:sp>
          <p:sp>
            <p:nvSpPr>
              <p:cNvPr id="5" name="TextBox 4"/>
              <p:cNvSpPr txBox="1"/>
              <p:nvPr/>
            </p:nvSpPr>
            <p:spPr>
              <a:xfrm>
                <a:off x="9752012" y="3962400"/>
                <a:ext cx="1143000" cy="381000"/>
              </a:xfrm>
              <a:prstGeom prst="rect">
                <a:avLst/>
              </a:prstGeom>
              <a:solidFill>
                <a:schemeClr val="accent3">
                  <a:lumMod val="40000"/>
                  <a:lumOff val="60000"/>
                </a:schemeClr>
              </a:solidFill>
              <a:ln>
                <a:solidFill>
                  <a:schemeClr val="tx1">
                    <a:lumMod val="50000"/>
                    <a:lumOff val="50000"/>
                  </a:schemeClr>
                </a:solidFill>
              </a:ln>
            </p:spPr>
            <p:txBody>
              <a:bodyPr wrap="square" rtlCol="0">
                <a:spAutoFit/>
              </a:bodyPr>
              <a:lstStyle/>
              <a:p>
                <a:pPr algn="ctr"/>
                <a:r>
                  <a:rPr lang="en-US" dirty="0"/>
                  <a:t>x</a:t>
                </a:r>
              </a:p>
            </p:txBody>
          </p:sp>
          <p:sp>
            <p:nvSpPr>
              <p:cNvPr id="6" name="TextBox 5"/>
              <p:cNvSpPr txBox="1"/>
              <p:nvPr/>
            </p:nvSpPr>
            <p:spPr>
              <a:xfrm>
                <a:off x="8075612" y="4343400"/>
                <a:ext cx="2133600" cy="381000"/>
              </a:xfrm>
              <a:prstGeom prst="rect">
                <a:avLst/>
              </a:prstGeom>
              <a:solidFill>
                <a:srgbClr val="92D050"/>
              </a:solidFill>
              <a:ln>
                <a:solidFill>
                  <a:schemeClr val="tx1">
                    <a:lumMod val="50000"/>
                    <a:lumOff val="50000"/>
                  </a:schemeClr>
                </a:solidFill>
              </a:ln>
            </p:spPr>
            <p:txBody>
              <a:bodyPr wrap="square" rtlCol="0">
                <a:spAutoFit/>
              </a:bodyPr>
              <a:lstStyle/>
              <a:p>
                <a:pPr algn="ctr"/>
                <a:r>
                  <a:rPr lang="en-US" dirty="0"/>
                  <a:t>z</a:t>
                </a:r>
              </a:p>
            </p:txBody>
          </p:sp>
        </p:grpSp>
        <p:grpSp>
          <p:nvGrpSpPr>
            <p:cNvPr id="12" name="Group 11"/>
            <p:cNvGrpSpPr/>
            <p:nvPr/>
          </p:nvGrpSpPr>
          <p:grpSpPr>
            <a:xfrm>
              <a:off x="9423540" y="3528956"/>
              <a:ext cx="1811439" cy="1018390"/>
              <a:chOff x="9066212" y="4696610"/>
              <a:chExt cx="1811439" cy="1018390"/>
            </a:xfrm>
          </p:grpSpPr>
          <p:sp>
            <p:nvSpPr>
              <p:cNvPr id="9" name="Right Brace 8"/>
              <p:cNvSpPr/>
              <p:nvPr/>
            </p:nvSpPr>
            <p:spPr>
              <a:xfrm rot="5400000">
                <a:off x="10439381" y="4483799"/>
                <a:ext cx="225460" cy="651081"/>
              </a:xfrm>
              <a:prstGeom prst="rightBrac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ular Callout 9"/>
              <p:cNvSpPr/>
              <p:nvPr/>
            </p:nvSpPr>
            <p:spPr>
              <a:xfrm>
                <a:off x="9066212" y="5029200"/>
                <a:ext cx="1600200" cy="685800"/>
              </a:xfrm>
              <a:prstGeom prst="wedgeRoundRectCallout">
                <a:avLst>
                  <a:gd name="adj1" fmla="val 45991"/>
                  <a:gd name="adj2" fmla="val -607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a:t>
                </a:r>
                <a:r>
                  <a:rPr lang="en-US" sz="1400" dirty="0" err="1"/>
                  <a:t>x+y</a:t>
                </a:r>
                <a:r>
                  <a:rPr lang="en-US" sz="1400" dirty="0"/>
                  <a:t> &gt; z,  we should worry!</a:t>
                </a:r>
              </a:p>
            </p:txBody>
          </p:sp>
        </p:grpSp>
      </p:grpSp>
      <p:sp>
        <p:nvSpPr>
          <p:cNvPr id="13" name="Content Placeholder 2"/>
          <p:cNvSpPr txBox="1">
            <a:spLocks/>
          </p:cNvSpPr>
          <p:nvPr/>
        </p:nvSpPr>
        <p:spPr>
          <a:xfrm>
            <a:off x="6804489" y="4143038"/>
            <a:ext cx="3942701" cy="2448260"/>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y is the time taken for developing and deploying PQC standards</a:t>
            </a:r>
          </a:p>
          <a:p>
            <a:r>
              <a:rPr lang="en-US" dirty="0"/>
              <a:t>x is the time for “backward secrecy” (maintain secrecy for the information encrypted x years ago)</a:t>
            </a:r>
          </a:p>
          <a:p>
            <a:r>
              <a:rPr lang="en-US" dirty="0"/>
              <a:t>z is the time before quantum computers are available</a:t>
            </a:r>
          </a:p>
        </p:txBody>
      </p:sp>
    </p:spTree>
    <p:extLst>
      <p:ext uri="{BB962C8B-B14F-4D97-AF65-F5344CB8AC3E}">
        <p14:creationId xmlns:p14="http://schemas.microsoft.com/office/powerpoint/2010/main" val="226336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914400"/>
            <a:ext cx="11274663" cy="685800"/>
          </a:xfrm>
        </p:spPr>
        <p:txBody>
          <a:bodyPr/>
          <a:lstStyle/>
          <a:p>
            <a:r>
              <a:rPr lang="en-US" dirty="0"/>
              <a:t>NSA IAD Announcement August 2015 </a:t>
            </a:r>
          </a:p>
        </p:txBody>
      </p:sp>
      <p:sp>
        <p:nvSpPr>
          <p:cNvPr id="3" name="Content Placeholder 2"/>
          <p:cNvSpPr>
            <a:spLocks noGrp="1"/>
          </p:cNvSpPr>
          <p:nvPr>
            <p:ph idx="1"/>
          </p:nvPr>
        </p:nvSpPr>
        <p:spPr>
          <a:xfrm>
            <a:off x="609441" y="2057400"/>
            <a:ext cx="9828371" cy="4191000"/>
          </a:xfrm>
        </p:spPr>
        <p:txBody>
          <a:bodyPr/>
          <a:lstStyle/>
          <a:p>
            <a:r>
              <a:rPr lang="en-US" dirty="0"/>
              <a:t>NSA's Information Assurance Directorate updated its list of Suite B cryptographic algorithms</a:t>
            </a:r>
          </a:p>
          <a:p>
            <a:pPr lvl="1"/>
            <a:r>
              <a:rPr lang="en-US" dirty="0"/>
              <a:t>“IAD will initiate a transition to quantum resistant algorithms in the not too distant future. Based on experience in deploying Suite B, we have determined to start planning and communicating early about the upcoming transition to quantum resistant algorithms.” </a:t>
            </a:r>
          </a:p>
          <a:p>
            <a:r>
              <a:rPr lang="en-US" dirty="0"/>
              <a:t>Standardization is the first step towards the transition</a:t>
            </a:r>
          </a:p>
        </p:txBody>
      </p:sp>
      <p:sp>
        <p:nvSpPr>
          <p:cNvPr id="4" name="Slide Number Placeholder 3"/>
          <p:cNvSpPr>
            <a:spLocks noGrp="1"/>
          </p:cNvSpPr>
          <p:nvPr>
            <p:ph type="sldNum" sz="quarter" idx="12"/>
          </p:nvPr>
        </p:nvSpPr>
        <p:spPr/>
        <p:txBody>
          <a:bodyPr/>
          <a:lstStyle/>
          <a:p>
            <a:fld id="{E8E3F86E-D65A-4C18-95FE-B0DFC58C4182}" type="slidenum">
              <a:rPr lang="en-US" smtClean="0"/>
              <a:t>6</a:t>
            </a:fld>
            <a:endParaRPr lang="en-US" dirty="0"/>
          </a:p>
        </p:txBody>
      </p:sp>
    </p:spTree>
    <p:extLst>
      <p:ext uri="{BB962C8B-B14F-4D97-AF65-F5344CB8AC3E}">
        <p14:creationId xmlns:p14="http://schemas.microsoft.com/office/powerpoint/2010/main" val="2342238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665115"/>
            <a:ext cx="9410810" cy="1087485"/>
          </a:xfrm>
        </p:spPr>
        <p:txBody>
          <a:bodyPr/>
          <a:lstStyle/>
          <a:p>
            <a:r>
              <a:rPr lang="en-US" dirty="0"/>
              <a:t>PQC Standardization Plan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5672027"/>
              </p:ext>
            </p:extLst>
          </p:nvPr>
        </p:nvGraphicFramePr>
        <p:xfrm>
          <a:off x="1751012" y="1828800"/>
          <a:ext cx="9067802" cy="18542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0000"/>
                    </a:ext>
                  </a:extLst>
                </a:gridCol>
                <a:gridCol w="6172202">
                  <a:extLst>
                    <a:ext uri="{9D8B030D-6E8A-4147-A177-3AD203B41FA5}">
                      <a16:colId xmlns:a16="http://schemas.microsoft.com/office/drawing/2014/main" xmlns="" val="20001"/>
                    </a:ext>
                  </a:extLst>
                </a:gridCol>
              </a:tblGrid>
              <a:tr h="370840">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xmlns="" val="10000"/>
                  </a:ext>
                </a:extLst>
              </a:tr>
              <a:tr h="370840">
                <a:tc>
                  <a:txBody>
                    <a:bodyPr/>
                    <a:lstStyle/>
                    <a:p>
                      <a:r>
                        <a:rPr lang="en-US" sz="1400" dirty="0"/>
                        <a:t>Nov. 30, 2017</a:t>
                      </a:r>
                    </a:p>
                  </a:txBody>
                  <a:tcPr/>
                </a:tc>
                <a:tc>
                  <a:txBody>
                    <a:bodyPr/>
                    <a:lstStyle/>
                    <a:p>
                      <a:r>
                        <a:rPr lang="en-US" sz="1400"/>
                        <a:t>Submission deadline</a:t>
                      </a:r>
                    </a:p>
                  </a:txBody>
                  <a:tcPr/>
                </a:tc>
                <a:extLst>
                  <a:ext uri="{0D108BD9-81ED-4DB2-BD59-A6C34878D82A}">
                    <a16:rowId xmlns:a16="http://schemas.microsoft.com/office/drawing/2014/main" xmlns="" val="10001"/>
                  </a:ext>
                </a:extLst>
              </a:tr>
              <a:tr h="370840">
                <a:tc>
                  <a:txBody>
                    <a:bodyPr/>
                    <a:lstStyle/>
                    <a:p>
                      <a:r>
                        <a:rPr lang="en-US" sz="1400"/>
                        <a:t>April 2018</a:t>
                      </a:r>
                    </a:p>
                  </a:txBody>
                  <a:tcPr/>
                </a:tc>
                <a:tc>
                  <a:txBody>
                    <a:bodyPr/>
                    <a:lstStyle/>
                    <a:p>
                      <a:r>
                        <a:rPr lang="en-US" sz="1400" dirty="0"/>
                        <a:t>Workshop – Submitters’ presentations</a:t>
                      </a:r>
                    </a:p>
                  </a:txBody>
                  <a:tcPr/>
                </a:tc>
                <a:extLst>
                  <a:ext uri="{0D108BD9-81ED-4DB2-BD59-A6C34878D82A}">
                    <a16:rowId xmlns:a16="http://schemas.microsoft.com/office/drawing/2014/main" xmlns="" val="10002"/>
                  </a:ext>
                </a:extLst>
              </a:tr>
              <a:tr h="370840">
                <a:tc>
                  <a:txBody>
                    <a:bodyPr/>
                    <a:lstStyle/>
                    <a:p>
                      <a:r>
                        <a:rPr lang="en-US" sz="1400"/>
                        <a:t>3-5 years</a:t>
                      </a:r>
                    </a:p>
                  </a:txBody>
                  <a:tcPr/>
                </a:tc>
                <a:tc>
                  <a:txBody>
                    <a:bodyPr/>
                    <a:lstStyle/>
                    <a:p>
                      <a:r>
                        <a:rPr lang="en-US" sz="1400" dirty="0"/>
                        <a:t>Analysis phase</a:t>
                      </a:r>
                      <a:r>
                        <a:rPr lang="en-US" sz="1400" baseline="0" dirty="0"/>
                        <a:t> - NIST reports on findings and more workshops/conferences</a:t>
                      </a:r>
                      <a:endParaRPr lang="en-US" sz="1400" dirty="0"/>
                    </a:p>
                  </a:txBody>
                  <a:tcPr/>
                </a:tc>
                <a:extLst>
                  <a:ext uri="{0D108BD9-81ED-4DB2-BD59-A6C34878D82A}">
                    <a16:rowId xmlns:a16="http://schemas.microsoft.com/office/drawing/2014/main" xmlns="" val="10003"/>
                  </a:ext>
                </a:extLst>
              </a:tr>
              <a:tr h="370840">
                <a:tc>
                  <a:txBody>
                    <a:bodyPr/>
                    <a:lstStyle/>
                    <a:p>
                      <a:r>
                        <a:rPr lang="en-US" sz="1400"/>
                        <a:t>2</a:t>
                      </a:r>
                      <a:r>
                        <a:rPr lang="en-US" sz="1400" baseline="0"/>
                        <a:t> years later</a:t>
                      </a:r>
                      <a:endParaRPr lang="en-US" sz="1400"/>
                    </a:p>
                  </a:txBody>
                  <a:tcPr/>
                </a:tc>
                <a:tc>
                  <a:txBody>
                    <a:bodyPr/>
                    <a:lstStyle/>
                    <a:p>
                      <a:r>
                        <a:rPr lang="en-US" sz="1400" dirty="0"/>
                        <a:t>Draft standards available for public comments</a:t>
                      </a:r>
                    </a:p>
                  </a:txBody>
                  <a:tcPr/>
                </a:tc>
                <a:extLst>
                  <a:ext uri="{0D108BD9-81ED-4DB2-BD59-A6C34878D82A}">
                    <a16:rowId xmlns:a16="http://schemas.microsoft.com/office/drawing/2014/main" xmlns="" val="10004"/>
                  </a:ext>
                </a:extLst>
              </a:tr>
            </a:tbl>
          </a:graphicData>
        </a:graphic>
      </p:graphicFrame>
      <p:sp>
        <p:nvSpPr>
          <p:cNvPr id="4" name="Content Placeholder 2"/>
          <p:cNvSpPr txBox="1">
            <a:spLocks/>
          </p:cNvSpPr>
          <p:nvPr/>
        </p:nvSpPr>
        <p:spPr>
          <a:xfrm>
            <a:off x="1827211" y="3886200"/>
            <a:ext cx="4727527" cy="2667000"/>
          </a:xfrm>
          <a:prstGeom prst="rect">
            <a:avLst/>
          </a:prstGeom>
        </p:spPr>
        <p:txBody>
          <a:bodyPr vert="horz" lIns="91440" tIns="45720" rIns="91440" bIns="45720" rtlCol="0">
            <a:normAutofit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NIST will post “complete and proper” submissions</a:t>
            </a:r>
          </a:p>
          <a:p>
            <a:r>
              <a:rPr lang="en-US" dirty="0"/>
              <a:t>NIST PQC Standardization Conference ( collocate and in conjunction with </a:t>
            </a:r>
            <a:r>
              <a:rPr lang="en-US" dirty="0" err="1"/>
              <a:t>PQCrypto</a:t>
            </a:r>
            <a:r>
              <a:rPr lang="en-US" dirty="0"/>
              <a:t>, Apr 2018)</a:t>
            </a:r>
          </a:p>
          <a:p>
            <a:r>
              <a:rPr lang="en-US" dirty="0"/>
              <a:t>Initial phase of evaluation (12-18 months)</a:t>
            </a:r>
          </a:p>
          <a:p>
            <a:pPr lvl="1"/>
            <a:r>
              <a:rPr lang="en-US" dirty="0"/>
              <a:t>Internal and public review</a:t>
            </a:r>
          </a:p>
          <a:p>
            <a:pPr lvl="1"/>
            <a:r>
              <a:rPr lang="en-US" dirty="0"/>
              <a:t>No modifications allowed</a:t>
            </a:r>
          </a:p>
          <a:p>
            <a:endParaRPr lang="en-US" dirty="0"/>
          </a:p>
        </p:txBody>
      </p:sp>
      <p:sp>
        <p:nvSpPr>
          <p:cNvPr id="6" name="Content Placeholder 2"/>
          <p:cNvSpPr txBox="1">
            <a:spLocks/>
          </p:cNvSpPr>
          <p:nvPr/>
        </p:nvSpPr>
        <p:spPr>
          <a:xfrm>
            <a:off x="6554739" y="3962400"/>
            <a:ext cx="4419600" cy="2590800"/>
          </a:xfrm>
          <a:prstGeom prst="rect">
            <a:avLst/>
          </a:prstGeom>
        </p:spPr>
        <p:txBody>
          <a:bodyPr vert="horz" lIns="91440" tIns="45720" rIns="91440" bIns="45720" rtlCol="0">
            <a:normAutofit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Narrowed pool will undergo a second round (12-18 months)</a:t>
            </a:r>
          </a:p>
          <a:p>
            <a:pPr lvl="1"/>
            <a:r>
              <a:rPr lang="en-US" dirty="0"/>
              <a:t>Second conference to be held</a:t>
            </a:r>
          </a:p>
          <a:p>
            <a:pPr lvl="1"/>
            <a:r>
              <a:rPr lang="en-US" dirty="0"/>
              <a:t>Minor changes allowed</a:t>
            </a:r>
          </a:p>
          <a:p>
            <a:r>
              <a:rPr lang="en-US" dirty="0"/>
              <a:t>Possible third round of evaluation, if needed</a:t>
            </a:r>
          </a:p>
          <a:p>
            <a:r>
              <a:rPr lang="en-US" dirty="0"/>
              <a:t>NIST will release reports on progress and selection rationale</a:t>
            </a:r>
          </a:p>
        </p:txBody>
      </p:sp>
    </p:spTree>
    <p:extLst>
      <p:ext uri="{BB962C8B-B14F-4D97-AF65-F5344CB8AC3E}">
        <p14:creationId xmlns:p14="http://schemas.microsoft.com/office/powerpoint/2010/main" val="1293636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857310"/>
            <a:ext cx="11274663" cy="762000"/>
          </a:xfrm>
        </p:spPr>
        <p:txBody>
          <a:bodyPr/>
          <a:lstStyle/>
          <a:p>
            <a:r>
              <a:rPr lang="en-US" dirty="0"/>
              <a:t>Post-Quantum Cryptography Standardization Scope</a:t>
            </a:r>
          </a:p>
        </p:txBody>
      </p:sp>
      <p:sp>
        <p:nvSpPr>
          <p:cNvPr id="3" name="Content Placeholder 2"/>
          <p:cNvSpPr>
            <a:spLocks noGrp="1"/>
          </p:cNvSpPr>
          <p:nvPr>
            <p:ph idx="1"/>
          </p:nvPr>
        </p:nvSpPr>
        <p:spPr>
          <a:xfrm>
            <a:off x="607498" y="2057400"/>
            <a:ext cx="6705600" cy="4164106"/>
          </a:xfrm>
        </p:spPr>
        <p:txBody>
          <a:bodyPr>
            <a:normAutofit fontScale="77500" lnSpcReduction="20000"/>
          </a:bodyPr>
          <a:lstStyle/>
          <a:p>
            <a:r>
              <a:rPr lang="en-US" dirty="0">
                <a:solidFill>
                  <a:schemeClr val="tx1">
                    <a:lumMod val="95000"/>
                    <a:lumOff val="5000"/>
                  </a:schemeClr>
                </a:solidFill>
              </a:rPr>
              <a:t>The scope is determined by the NIST current standards</a:t>
            </a:r>
          </a:p>
          <a:p>
            <a:pPr lvl="1"/>
            <a:r>
              <a:rPr lang="en-US" dirty="0">
                <a:solidFill>
                  <a:schemeClr val="tx1">
                    <a:lumMod val="95000"/>
                    <a:lumOff val="5000"/>
                  </a:schemeClr>
                </a:solidFill>
              </a:rPr>
              <a:t>Signatures</a:t>
            </a:r>
          </a:p>
          <a:p>
            <a:pPr lvl="2"/>
            <a:r>
              <a:rPr lang="en-US" dirty="0">
                <a:solidFill>
                  <a:schemeClr val="tx1">
                    <a:lumMod val="95000"/>
                    <a:lumOff val="5000"/>
                  </a:schemeClr>
                </a:solidFill>
              </a:rPr>
              <a:t>Public-key signature schemes for generating and verifying digital signatures (FIPS 186-4)</a:t>
            </a:r>
          </a:p>
          <a:p>
            <a:pPr lvl="1"/>
            <a:r>
              <a:rPr lang="en-US" dirty="0">
                <a:solidFill>
                  <a:schemeClr val="tx1">
                    <a:lumMod val="95000"/>
                    <a:lumOff val="5000"/>
                  </a:schemeClr>
                </a:solidFill>
              </a:rPr>
              <a:t>Encryption/key-establishment</a:t>
            </a:r>
          </a:p>
          <a:p>
            <a:pPr lvl="2"/>
            <a:r>
              <a:rPr lang="en-US" dirty="0">
                <a:solidFill>
                  <a:schemeClr val="tx1">
                    <a:lumMod val="95000"/>
                    <a:lumOff val="5000"/>
                  </a:schemeClr>
                </a:solidFill>
              </a:rPr>
              <a:t>Encryption scheme used for</a:t>
            </a:r>
          </a:p>
          <a:p>
            <a:pPr lvl="3"/>
            <a:r>
              <a:rPr lang="en-US" dirty="0">
                <a:solidFill>
                  <a:schemeClr val="tx1">
                    <a:lumMod val="95000"/>
                    <a:lumOff val="5000"/>
                  </a:schemeClr>
                </a:solidFill>
              </a:rPr>
              <a:t>Key transport from one party to another (See SP 800-56B)</a:t>
            </a:r>
          </a:p>
          <a:p>
            <a:pPr lvl="3"/>
            <a:r>
              <a:rPr lang="en-US" dirty="0">
                <a:solidFill>
                  <a:schemeClr val="tx1">
                    <a:lumMod val="95000"/>
                    <a:lumOff val="5000"/>
                  </a:schemeClr>
                </a:solidFill>
              </a:rPr>
              <a:t>Exchanging encrypted secret values between two parties to establish shared secret value (see SP 800-56B)</a:t>
            </a:r>
          </a:p>
          <a:p>
            <a:pPr lvl="2"/>
            <a:r>
              <a:rPr lang="en-US" dirty="0">
                <a:solidFill>
                  <a:schemeClr val="tx1">
                    <a:lumMod val="95000"/>
                    <a:lumOff val="5000"/>
                  </a:schemeClr>
                </a:solidFill>
              </a:rPr>
              <a:t>Key-agreement</a:t>
            </a:r>
          </a:p>
          <a:p>
            <a:pPr lvl="3"/>
            <a:r>
              <a:rPr lang="en-US" dirty="0">
                <a:solidFill>
                  <a:schemeClr val="tx1">
                    <a:lumMod val="95000"/>
                    <a:lumOff val="5000"/>
                  </a:schemeClr>
                </a:solidFill>
              </a:rPr>
              <a:t>Schemes like </a:t>
            </a:r>
            <a:r>
              <a:rPr lang="en-US" dirty="0" err="1">
                <a:solidFill>
                  <a:schemeClr val="tx1">
                    <a:lumMod val="95000"/>
                    <a:lumOff val="5000"/>
                  </a:schemeClr>
                </a:solidFill>
              </a:rPr>
              <a:t>Diffie</a:t>
            </a:r>
            <a:r>
              <a:rPr lang="en-US" dirty="0">
                <a:solidFill>
                  <a:schemeClr val="tx1">
                    <a:lumMod val="95000"/>
                    <a:lumOff val="5000"/>
                  </a:schemeClr>
                </a:solidFill>
              </a:rPr>
              <a:t>-Hellman key exchange (see SP 800-56A)</a:t>
            </a:r>
          </a:p>
          <a:p>
            <a:r>
              <a:rPr lang="en-US" dirty="0">
                <a:solidFill>
                  <a:schemeClr val="tx1">
                    <a:lumMod val="95000"/>
                    <a:lumOff val="5000"/>
                  </a:schemeClr>
                </a:solidFill>
              </a:rPr>
              <a:t>We plan to standardize the PQC algorithms in new standards </a:t>
            </a:r>
          </a:p>
          <a:p>
            <a:pPr lvl="1"/>
            <a:r>
              <a:rPr lang="en-US" dirty="0">
                <a:solidFill>
                  <a:schemeClr val="tx1">
                    <a:lumMod val="95000"/>
                    <a:lumOff val="5000"/>
                  </a:schemeClr>
                </a:solidFill>
              </a:rPr>
              <a:t>That is, they will not be revisions or additional parts of the existing standards </a:t>
            </a:r>
          </a:p>
        </p:txBody>
      </p:sp>
      <p:grpSp>
        <p:nvGrpSpPr>
          <p:cNvPr id="13" name="Group 12"/>
          <p:cNvGrpSpPr/>
          <p:nvPr/>
        </p:nvGrpSpPr>
        <p:grpSpPr>
          <a:xfrm>
            <a:off x="7466012" y="2057400"/>
            <a:ext cx="4427934" cy="3810000"/>
            <a:chOff x="7838678" y="2065081"/>
            <a:chExt cx="4427934" cy="3810000"/>
          </a:xfrm>
        </p:grpSpPr>
        <p:grpSp>
          <p:nvGrpSpPr>
            <p:cNvPr id="6" name="Group 5"/>
            <p:cNvGrpSpPr/>
            <p:nvPr/>
          </p:nvGrpSpPr>
          <p:grpSpPr>
            <a:xfrm>
              <a:off x="8685212" y="2065081"/>
              <a:ext cx="2443956" cy="1905000"/>
              <a:chOff x="8913812" y="2133600"/>
              <a:chExt cx="2443956" cy="1905000"/>
            </a:xfrm>
          </p:grpSpPr>
          <p:sp>
            <p:nvSpPr>
              <p:cNvPr id="4" name="Oval 3"/>
              <p:cNvSpPr/>
              <p:nvPr/>
            </p:nvSpPr>
            <p:spPr>
              <a:xfrm>
                <a:off x="8913812" y="2133600"/>
                <a:ext cx="2443956"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447212" y="2819400"/>
                <a:ext cx="1524000" cy="400110"/>
              </a:xfrm>
              <a:prstGeom prst="rect">
                <a:avLst/>
              </a:prstGeom>
              <a:noFill/>
            </p:spPr>
            <p:txBody>
              <a:bodyPr wrap="square" rtlCol="0">
                <a:spAutoFit/>
              </a:bodyPr>
              <a:lstStyle/>
              <a:p>
                <a:pPr algn="ctr"/>
                <a:r>
                  <a:rPr lang="en-US" sz="2000" dirty="0"/>
                  <a:t>signatures</a:t>
                </a:r>
              </a:p>
            </p:txBody>
          </p:sp>
        </p:grpSp>
        <p:sp>
          <p:nvSpPr>
            <p:cNvPr id="8" name="Oval 7"/>
            <p:cNvSpPr/>
            <p:nvPr/>
          </p:nvSpPr>
          <p:spPr>
            <a:xfrm>
              <a:off x="7838678" y="3970081"/>
              <a:ext cx="2443956" cy="1905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98656" y="4587362"/>
              <a:ext cx="1524000" cy="400110"/>
            </a:xfrm>
            <a:prstGeom prst="rect">
              <a:avLst/>
            </a:prstGeom>
            <a:noFill/>
          </p:spPr>
          <p:txBody>
            <a:bodyPr wrap="square" rtlCol="0">
              <a:spAutoFit/>
            </a:bodyPr>
            <a:lstStyle/>
            <a:p>
              <a:pPr algn="ctr"/>
              <a:r>
                <a:rPr lang="en-US" sz="2000" dirty="0"/>
                <a:t>Encryption</a:t>
              </a:r>
            </a:p>
          </p:txBody>
        </p:sp>
        <p:sp>
          <p:nvSpPr>
            <p:cNvPr id="11" name="Oval 10"/>
            <p:cNvSpPr/>
            <p:nvPr/>
          </p:nvSpPr>
          <p:spPr>
            <a:xfrm>
              <a:off x="9822656" y="3970081"/>
              <a:ext cx="2443956" cy="1905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82634" y="4480878"/>
              <a:ext cx="1524000" cy="707886"/>
            </a:xfrm>
            <a:prstGeom prst="rect">
              <a:avLst/>
            </a:prstGeom>
            <a:noFill/>
          </p:spPr>
          <p:txBody>
            <a:bodyPr wrap="square" rtlCol="0">
              <a:spAutoFit/>
            </a:bodyPr>
            <a:lstStyle/>
            <a:p>
              <a:pPr algn="ctr"/>
              <a:r>
                <a:rPr lang="en-US" sz="2000" dirty="0"/>
                <a:t>Key agreement</a:t>
              </a:r>
            </a:p>
          </p:txBody>
        </p:sp>
      </p:grpSp>
    </p:spTree>
    <p:extLst>
      <p:ext uri="{BB962C8B-B14F-4D97-AF65-F5344CB8AC3E}">
        <p14:creationId xmlns:p14="http://schemas.microsoft.com/office/powerpoint/2010/main" val="4210580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066800"/>
            <a:ext cx="10666571" cy="762000"/>
          </a:xfrm>
        </p:spPr>
        <p:txBody>
          <a:bodyPr/>
          <a:lstStyle/>
          <a:p>
            <a:r>
              <a:rPr lang="en-US" dirty="0"/>
              <a:t>Post-Quantum Cryptography – Look for hard problems</a:t>
            </a:r>
          </a:p>
        </p:txBody>
      </p:sp>
      <p:sp>
        <p:nvSpPr>
          <p:cNvPr id="3" name="Content Placeholder 2"/>
          <p:cNvSpPr>
            <a:spLocks noGrp="1"/>
          </p:cNvSpPr>
          <p:nvPr>
            <p:ph idx="1"/>
          </p:nvPr>
        </p:nvSpPr>
        <p:spPr>
          <a:xfrm>
            <a:off x="609441" y="2286000"/>
            <a:ext cx="10666571" cy="3733800"/>
          </a:xfrm>
        </p:spPr>
        <p:txBody>
          <a:bodyPr/>
          <a:lstStyle/>
          <a:p>
            <a:r>
              <a:rPr lang="en-US" dirty="0"/>
              <a:t>Look for hard problems which are remaining hard even with quantum computers</a:t>
            </a:r>
          </a:p>
          <a:p>
            <a:r>
              <a:rPr lang="en-US" dirty="0"/>
              <a:t>Some examples </a:t>
            </a:r>
          </a:p>
          <a:p>
            <a:pPr lvl="1"/>
            <a:r>
              <a:rPr lang="en-US" dirty="0"/>
              <a:t>Shortest vector problem (SVP) in a lattice </a:t>
            </a:r>
          </a:p>
          <a:p>
            <a:pPr lvl="1"/>
            <a:r>
              <a:rPr lang="en-US" dirty="0"/>
              <a:t>(Ring-) Learning with Error </a:t>
            </a:r>
          </a:p>
          <a:p>
            <a:pPr lvl="1"/>
            <a:r>
              <a:rPr lang="en-US" dirty="0"/>
              <a:t>Solving systems of multivariate quadratic equations over finite fields (MQ)</a:t>
            </a:r>
          </a:p>
          <a:p>
            <a:pPr lvl="1"/>
            <a:r>
              <a:rPr lang="en-US" dirty="0"/>
              <a:t>Decoding problem in an error correcting code</a:t>
            </a:r>
          </a:p>
          <a:p>
            <a:pPr lvl="1"/>
            <a:r>
              <a:rPr lang="en-US" dirty="0" err="1"/>
              <a:t>Supersingular</a:t>
            </a:r>
            <a:r>
              <a:rPr lang="en-US" dirty="0"/>
              <a:t> isogeny problems</a:t>
            </a:r>
          </a:p>
        </p:txBody>
      </p:sp>
      <p:sp>
        <p:nvSpPr>
          <p:cNvPr id="4" name="Slide Number Placeholder 3"/>
          <p:cNvSpPr>
            <a:spLocks noGrp="1"/>
          </p:cNvSpPr>
          <p:nvPr>
            <p:ph type="sldNum" sz="quarter" idx="12"/>
          </p:nvPr>
        </p:nvSpPr>
        <p:spPr/>
        <p:txBody>
          <a:bodyPr/>
          <a:lstStyle/>
          <a:p>
            <a:fld id="{E8E3F86E-D65A-4C18-95FE-B0DFC58C4182}" type="slidenum">
              <a:rPr lang="en-US" smtClean="0"/>
              <a:t>9</a:t>
            </a:fld>
            <a:endParaRPr lang="en-US" dirty="0"/>
          </a:p>
        </p:txBody>
      </p:sp>
    </p:spTree>
    <p:extLst>
      <p:ext uri="{BB962C8B-B14F-4D97-AF65-F5344CB8AC3E}">
        <p14:creationId xmlns:p14="http://schemas.microsoft.com/office/powerpoint/2010/main" val="350777546"/>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B224C-7806-4760-A757-54D28AB3696C}" vid="{39934AE3-DB8B-4724-A91B-2490FE9A72A0}"/>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E20D4-3434-4DD1-9003-C2B9B485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3274</Words>
  <Application>Microsoft Macintosh PowerPoint</Application>
  <PresentationFormat>Custom</PresentationFormat>
  <Paragraphs>281</Paragraphs>
  <Slides>20</Slides>
  <Notes>15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20</vt:i4>
      </vt:variant>
    </vt:vector>
  </HeadingPairs>
  <TitlesOfParts>
    <vt:vector size="36" baseType="lpstr">
      <vt:lpstr>Adobe Fan Heiti Std B</vt:lpstr>
      <vt:lpstr>Arial</vt:lpstr>
      <vt:lpstr>Calibri</vt:lpstr>
      <vt:lpstr>Calibri Light</vt:lpstr>
      <vt:lpstr>Calisto MT</vt:lpstr>
      <vt:lpstr>Cambria Math</vt:lpstr>
      <vt:lpstr>Century Gothic</vt:lpstr>
      <vt:lpstr>Wingdings</vt:lpstr>
      <vt:lpstr>Wingdings 2</vt:lpstr>
      <vt:lpstr>Wingdings 3</vt:lpstr>
      <vt:lpstr>Theme1</vt:lpstr>
      <vt:lpstr>1_HDOfficeLightV0</vt:lpstr>
      <vt:lpstr>2_HDOfficeLightV0</vt:lpstr>
      <vt:lpstr>1_Theme1</vt:lpstr>
      <vt:lpstr>Custom Design</vt:lpstr>
      <vt:lpstr>Genesis</vt:lpstr>
      <vt:lpstr>NIST Post-Quantum Cryptography Standardization Plan</vt:lpstr>
      <vt:lpstr>Background</vt:lpstr>
      <vt:lpstr>PQC and NIST Cryptography Standards</vt:lpstr>
      <vt:lpstr>What we have done so far – The first mile in a long journey</vt:lpstr>
      <vt:lpstr>Post-Quantum Cryptography Standardization – Is it too early? </vt:lpstr>
      <vt:lpstr>NSA IAD Announcement August 2015 </vt:lpstr>
      <vt:lpstr>PQC Standardization Plan  </vt:lpstr>
      <vt:lpstr>Post-Quantum Cryptography Standardization Scope</vt:lpstr>
      <vt:lpstr>Post-Quantum Cryptography – Look for hard problems</vt:lpstr>
      <vt:lpstr>PQC Families - Actively researched </vt:lpstr>
      <vt:lpstr>The selection criteria </vt:lpstr>
      <vt:lpstr>Complexities of PQC Standardization</vt:lpstr>
      <vt:lpstr>Security Notions</vt:lpstr>
      <vt:lpstr>Security Strength – Five catogories</vt:lpstr>
      <vt:lpstr>Challenges</vt:lpstr>
      <vt:lpstr>Cost and Performance</vt:lpstr>
      <vt:lpstr>Drop-in Replacements</vt:lpstr>
      <vt:lpstr>NIST Looks for Input from Standards User Community</vt:lpstr>
      <vt:lpstr>Interaction with Standards Organizations</vt:lpstr>
      <vt:lpstr>Summary</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2016-11-08T17:19:05Z</dcterms:created>
  <dcterms:modified xsi:type="dcterms:W3CDTF">2017-06-17T19:40:32Z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